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 id="2147483673" r:id="rId2"/>
  </p:sldMasterIdLst>
  <p:notesMasterIdLst>
    <p:notesMasterId r:id="rId15"/>
  </p:notesMasterIdLst>
  <p:handoutMasterIdLst>
    <p:handoutMasterId r:id="rId16"/>
  </p:handoutMasterIdLst>
  <p:sldIdLst>
    <p:sldId id="258" r:id="rId3"/>
    <p:sldId id="526" r:id="rId4"/>
    <p:sldId id="525" r:id="rId5"/>
    <p:sldId id="504" r:id="rId6"/>
    <p:sldId id="474" r:id="rId7"/>
    <p:sldId id="527" r:id="rId8"/>
    <p:sldId id="521" r:id="rId9"/>
    <p:sldId id="524" r:id="rId10"/>
    <p:sldId id="528" r:id="rId11"/>
    <p:sldId id="529" r:id="rId12"/>
    <p:sldId id="523" r:id="rId13"/>
    <p:sldId id="455" r:id="rId14"/>
  </p:sldIdLst>
  <p:sldSz cx="9144000" cy="6858000" type="screen4x3"/>
  <p:notesSz cx="6888163" cy="10021888"/>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F74"/>
    <a:srgbClr val="063052"/>
    <a:srgbClr val="A9B2B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2" autoAdjust="0"/>
    <p:restoredTop sz="90856" autoAdjust="0"/>
  </p:normalViewPr>
  <p:slideViewPr>
    <p:cSldViewPr showGuides="1">
      <p:cViewPr varScale="1">
        <p:scale>
          <a:sx n="105" d="100"/>
          <a:sy n="105" d="100"/>
        </p:scale>
        <p:origin x="1104" y="108"/>
      </p:cViewPr>
      <p:guideLst>
        <p:guide orient="horz" pos="2160"/>
        <p:guide pos="2880"/>
      </p:guideLst>
    </p:cSldViewPr>
  </p:slideViewPr>
  <p:outlineViewPr>
    <p:cViewPr>
      <p:scale>
        <a:sx n="33" d="100"/>
        <a:sy n="33" d="100"/>
      </p:scale>
      <p:origin x="0" y="-2550"/>
    </p:cViewPr>
  </p:outlineViewPr>
  <p:notesTextViewPr>
    <p:cViewPr>
      <p:scale>
        <a:sx n="100" d="100"/>
        <a:sy n="100" d="100"/>
      </p:scale>
      <p:origin x="0" y="0"/>
    </p:cViewPr>
  </p:notesTextViewPr>
  <p:sorterViewPr>
    <p:cViewPr>
      <p:scale>
        <a:sx n="100" d="100"/>
        <a:sy n="100" d="100"/>
      </p:scale>
      <p:origin x="0" y="348"/>
    </p:cViewPr>
  </p:sorterViewPr>
  <p:notesViewPr>
    <p:cSldViewPr>
      <p:cViewPr>
        <p:scale>
          <a:sx n="100" d="100"/>
          <a:sy n="100" d="100"/>
        </p:scale>
        <p:origin x="-1632" y="450"/>
      </p:cViewPr>
      <p:guideLst>
        <p:guide orient="horz" pos="3157"/>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2984559" cy="500924"/>
          </a:xfrm>
          <a:prstGeom prst="rect">
            <a:avLst/>
          </a:prstGeom>
        </p:spPr>
        <p:txBody>
          <a:bodyPr vert="horz" lIns="94888" tIns="47444" rIns="94888" bIns="47444" rtlCol="0"/>
          <a:lstStyle>
            <a:lvl1pPr algn="l">
              <a:defRPr sz="1300"/>
            </a:lvl1pPr>
          </a:lstStyle>
          <a:p>
            <a:endParaRPr lang="en-US"/>
          </a:p>
        </p:txBody>
      </p:sp>
      <p:sp>
        <p:nvSpPr>
          <p:cNvPr id="3" name="Date Placeholder 2"/>
          <p:cNvSpPr>
            <a:spLocks noGrp="1"/>
          </p:cNvSpPr>
          <p:nvPr>
            <p:ph type="dt" sz="quarter" idx="1"/>
          </p:nvPr>
        </p:nvSpPr>
        <p:spPr>
          <a:xfrm>
            <a:off x="3902055" y="5"/>
            <a:ext cx="2984559" cy="500924"/>
          </a:xfrm>
          <a:prstGeom prst="rect">
            <a:avLst/>
          </a:prstGeom>
        </p:spPr>
        <p:txBody>
          <a:bodyPr vert="horz" lIns="94888" tIns="47444" rIns="94888" bIns="47444" rtlCol="0"/>
          <a:lstStyle>
            <a:lvl1pPr algn="r">
              <a:defRPr sz="1300"/>
            </a:lvl1pPr>
          </a:lstStyle>
          <a:p>
            <a:fld id="{AEDD92B5-7DEB-4C70-9F61-DEF067ED6100}" type="datetimeFigureOut">
              <a:rPr lang="en-US" smtClean="0"/>
              <a:t>15-Aug-17</a:t>
            </a:fld>
            <a:endParaRPr lang="en-US"/>
          </a:p>
        </p:txBody>
      </p:sp>
      <p:sp>
        <p:nvSpPr>
          <p:cNvPr id="4" name="Footer Placeholder 3"/>
          <p:cNvSpPr>
            <a:spLocks noGrp="1"/>
          </p:cNvSpPr>
          <p:nvPr>
            <p:ph type="ftr" sz="quarter" idx="2"/>
          </p:nvPr>
        </p:nvSpPr>
        <p:spPr>
          <a:xfrm>
            <a:off x="1" y="9519255"/>
            <a:ext cx="2984559" cy="500924"/>
          </a:xfrm>
          <a:prstGeom prst="rect">
            <a:avLst/>
          </a:prstGeom>
        </p:spPr>
        <p:txBody>
          <a:bodyPr vert="horz" lIns="94888" tIns="47444" rIns="94888" bIns="47444" rtlCol="0" anchor="b"/>
          <a:lstStyle>
            <a:lvl1pPr algn="l">
              <a:defRPr sz="1300"/>
            </a:lvl1pPr>
          </a:lstStyle>
          <a:p>
            <a:endParaRPr lang="en-US"/>
          </a:p>
        </p:txBody>
      </p:sp>
      <p:sp>
        <p:nvSpPr>
          <p:cNvPr id="5" name="Slide Number Placeholder 4"/>
          <p:cNvSpPr>
            <a:spLocks noGrp="1"/>
          </p:cNvSpPr>
          <p:nvPr>
            <p:ph type="sldNum" sz="quarter" idx="3"/>
          </p:nvPr>
        </p:nvSpPr>
        <p:spPr>
          <a:xfrm>
            <a:off x="3902055" y="9519255"/>
            <a:ext cx="2984559" cy="500924"/>
          </a:xfrm>
          <a:prstGeom prst="rect">
            <a:avLst/>
          </a:prstGeom>
        </p:spPr>
        <p:txBody>
          <a:bodyPr vert="horz" lIns="94888" tIns="47444" rIns="94888" bIns="47444" rtlCol="0" anchor="b"/>
          <a:lstStyle>
            <a:lvl1pPr algn="r">
              <a:defRPr sz="1300"/>
            </a:lvl1pPr>
          </a:lstStyle>
          <a:p>
            <a:fld id="{54A5BE22-E496-4DBC-BDB7-A8E9C9FD800F}" type="slidenum">
              <a:rPr lang="en-US" smtClean="0"/>
              <a:t>‹#›</a:t>
            </a:fld>
            <a:endParaRPr lang="en-US"/>
          </a:p>
        </p:txBody>
      </p:sp>
    </p:spTree>
    <p:extLst>
      <p:ext uri="{BB962C8B-B14F-4D97-AF65-F5344CB8AC3E}">
        <p14:creationId xmlns:p14="http://schemas.microsoft.com/office/powerpoint/2010/main" val="1862949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805" tIns="48403" rIns="96805" bIns="48403" rtlCol="0"/>
          <a:lstStyle>
            <a:lvl1pPr algn="l">
              <a:defRPr sz="1300"/>
            </a:lvl1pPr>
          </a:lstStyle>
          <a:p>
            <a:endParaRPr lang="en-US"/>
          </a:p>
        </p:txBody>
      </p:sp>
      <p:sp>
        <p:nvSpPr>
          <p:cNvPr id="3" name="Date Placeholder 2"/>
          <p:cNvSpPr>
            <a:spLocks noGrp="1"/>
          </p:cNvSpPr>
          <p:nvPr>
            <p:ph type="dt" idx="1"/>
          </p:nvPr>
        </p:nvSpPr>
        <p:spPr>
          <a:xfrm>
            <a:off x="3901699" y="0"/>
            <a:ext cx="2984871" cy="501094"/>
          </a:xfrm>
          <a:prstGeom prst="rect">
            <a:avLst/>
          </a:prstGeom>
        </p:spPr>
        <p:txBody>
          <a:bodyPr vert="horz" lIns="96805" tIns="48403" rIns="96805" bIns="48403" rtlCol="0"/>
          <a:lstStyle>
            <a:lvl1pPr algn="r">
              <a:defRPr sz="1300"/>
            </a:lvl1pPr>
          </a:lstStyle>
          <a:p>
            <a:fld id="{4EF05834-D568-4EAC-9686-652BB6272CB6}" type="datetimeFigureOut">
              <a:rPr lang="en-US" smtClean="0"/>
              <a:t>15-Aug-17</a:t>
            </a:fld>
            <a:endParaRPr lang="en-US"/>
          </a:p>
        </p:txBody>
      </p:sp>
      <p:sp>
        <p:nvSpPr>
          <p:cNvPr id="4" name="Slide Image Placeholder 3"/>
          <p:cNvSpPr>
            <a:spLocks noGrp="1" noRot="1" noChangeAspect="1"/>
          </p:cNvSpPr>
          <p:nvPr>
            <p:ph type="sldImg" idx="2"/>
          </p:nvPr>
        </p:nvSpPr>
        <p:spPr>
          <a:xfrm>
            <a:off x="939800" y="752475"/>
            <a:ext cx="5008563" cy="3757613"/>
          </a:xfrm>
          <a:prstGeom prst="rect">
            <a:avLst/>
          </a:prstGeom>
          <a:noFill/>
          <a:ln w="12700">
            <a:solidFill>
              <a:prstClr val="black"/>
            </a:solidFill>
          </a:ln>
        </p:spPr>
        <p:txBody>
          <a:bodyPr vert="horz" lIns="96805" tIns="48403" rIns="96805" bIns="48403" rtlCol="0" anchor="ctr"/>
          <a:lstStyle/>
          <a:p>
            <a:endParaRPr lang="en-US"/>
          </a:p>
        </p:txBody>
      </p:sp>
      <p:sp>
        <p:nvSpPr>
          <p:cNvPr id="5" name="Notes Placeholder 4"/>
          <p:cNvSpPr>
            <a:spLocks noGrp="1"/>
          </p:cNvSpPr>
          <p:nvPr>
            <p:ph type="body" sz="quarter" idx="3"/>
          </p:nvPr>
        </p:nvSpPr>
        <p:spPr>
          <a:xfrm>
            <a:off x="688817" y="4760398"/>
            <a:ext cx="5510530" cy="4509850"/>
          </a:xfrm>
          <a:prstGeom prst="rect">
            <a:avLst/>
          </a:prstGeom>
        </p:spPr>
        <p:txBody>
          <a:bodyPr vert="horz" lIns="96805" tIns="48403" rIns="96805" bIns="484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4871" cy="501094"/>
          </a:xfrm>
          <a:prstGeom prst="rect">
            <a:avLst/>
          </a:prstGeom>
        </p:spPr>
        <p:txBody>
          <a:bodyPr vert="horz" lIns="96805" tIns="48403" rIns="96805" bIns="48403" rtlCol="0" anchor="b"/>
          <a:lstStyle>
            <a:lvl1pPr algn="l">
              <a:defRPr sz="1300"/>
            </a:lvl1pPr>
          </a:lstStyle>
          <a:p>
            <a:endParaRPr lang="en-US"/>
          </a:p>
        </p:txBody>
      </p:sp>
      <p:sp>
        <p:nvSpPr>
          <p:cNvPr id="7" name="Slide Number Placeholder 6"/>
          <p:cNvSpPr>
            <a:spLocks noGrp="1"/>
          </p:cNvSpPr>
          <p:nvPr>
            <p:ph type="sldNum" sz="quarter" idx="5"/>
          </p:nvPr>
        </p:nvSpPr>
        <p:spPr>
          <a:xfrm>
            <a:off x="3901699" y="9519055"/>
            <a:ext cx="2984871" cy="501094"/>
          </a:xfrm>
          <a:prstGeom prst="rect">
            <a:avLst/>
          </a:prstGeom>
        </p:spPr>
        <p:txBody>
          <a:bodyPr vert="horz" lIns="96805" tIns="48403" rIns="96805" bIns="48403" rtlCol="0" anchor="b"/>
          <a:lstStyle>
            <a:lvl1pPr algn="r">
              <a:defRPr sz="1300"/>
            </a:lvl1pPr>
          </a:lstStyle>
          <a:p>
            <a:fld id="{F264134B-FC64-440E-9EF3-DD4F07BEA338}" type="slidenum">
              <a:rPr lang="en-US" smtClean="0"/>
              <a:t>‹#›</a:t>
            </a:fld>
            <a:endParaRPr lang="en-US"/>
          </a:p>
        </p:txBody>
      </p:sp>
    </p:spTree>
    <p:extLst>
      <p:ext uri="{BB962C8B-B14F-4D97-AF65-F5344CB8AC3E}">
        <p14:creationId xmlns:p14="http://schemas.microsoft.com/office/powerpoint/2010/main" val="9821192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solidFill>
                  <a:srgbClr val="FF0000"/>
                </a:solidFill>
              </a:rPr>
              <a:t>Ellen </a:t>
            </a:r>
            <a:r>
              <a:rPr lang="en-US" b="0" u="none" dirty="0" err="1">
                <a:solidFill>
                  <a:srgbClr val="FF0000"/>
                </a:solidFill>
              </a:rPr>
              <a:t>Hermens</a:t>
            </a:r>
            <a:r>
              <a:rPr lang="en-US" b="0" u="none" dirty="0">
                <a:solidFill>
                  <a:srgbClr val="FF0000"/>
                </a:solidFill>
              </a:rPr>
              <a:t>, DTM – Chief Ambassador – person responsible for informing and implementing Pathways in the District.</a:t>
            </a:r>
          </a:p>
          <a:p>
            <a:endParaRPr lang="en-US" b="0" u="none" dirty="0">
              <a:solidFill>
                <a:srgbClr val="FF0000"/>
              </a:solidFill>
            </a:endParaRPr>
          </a:p>
          <a:p>
            <a:r>
              <a:rPr lang="en-US" b="0" u="none" dirty="0">
                <a:solidFill>
                  <a:srgbClr val="FF0000"/>
                </a:solidFill>
              </a:rPr>
              <a:t>Franciszek </a:t>
            </a:r>
            <a:r>
              <a:rPr lang="en-US" b="0" u="none" dirty="0" err="1">
                <a:solidFill>
                  <a:srgbClr val="FF0000"/>
                </a:solidFill>
              </a:rPr>
              <a:t>Szych</a:t>
            </a:r>
            <a:r>
              <a:rPr lang="en-US" b="0" u="none" dirty="0">
                <a:solidFill>
                  <a:srgbClr val="FF0000"/>
                </a:solidFill>
              </a:rPr>
              <a:t>, DTM – Assistant Chief Pathways Ambassador.</a:t>
            </a:r>
          </a:p>
          <a:p>
            <a:endParaRPr lang="en-US" b="0" u="none" dirty="0">
              <a:solidFill>
                <a:srgbClr val="FF0000"/>
              </a:solidFill>
            </a:endParaRPr>
          </a:p>
          <a:p>
            <a:endParaRPr lang="en-US" b="0" u="none" dirty="0">
              <a:solidFill>
                <a:srgbClr val="FF0000"/>
              </a:solidFill>
            </a:endParaRPr>
          </a:p>
          <a:p>
            <a:r>
              <a:rPr lang="en-US" b="0" u="none" dirty="0">
                <a:solidFill>
                  <a:srgbClr val="FF0000"/>
                </a:solidFill>
              </a:rPr>
              <a:t>Pathways for Officers – presentation about Pathways for Club Officers</a:t>
            </a:r>
          </a:p>
        </p:txBody>
      </p:sp>
      <p:sp>
        <p:nvSpPr>
          <p:cNvPr id="4" name="Slide Number Placeholder 3"/>
          <p:cNvSpPr>
            <a:spLocks noGrp="1"/>
          </p:cNvSpPr>
          <p:nvPr>
            <p:ph type="sldNum" sz="quarter" idx="10"/>
          </p:nvPr>
        </p:nvSpPr>
        <p:spPr/>
        <p:txBody>
          <a:bodyPr/>
          <a:lstStyle/>
          <a:p>
            <a:fld id="{F264134B-FC64-440E-9EF3-DD4F07BEA338}" type="slidenum">
              <a:rPr lang="en-US" smtClean="0"/>
              <a:t>1</a:t>
            </a:fld>
            <a:endParaRPr lang="en-US"/>
          </a:p>
        </p:txBody>
      </p:sp>
    </p:spTree>
    <p:extLst>
      <p:ext uri="{BB962C8B-B14F-4D97-AF65-F5344CB8AC3E}">
        <p14:creationId xmlns:p14="http://schemas.microsoft.com/office/powerpoint/2010/main" val="209276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134B-FC64-440E-9EF3-DD4F07BEA338}" type="slidenum">
              <a:rPr lang="en-US" smtClean="0"/>
              <a:t>4</a:t>
            </a:fld>
            <a:endParaRPr lang="en-US"/>
          </a:p>
        </p:txBody>
      </p:sp>
    </p:spTree>
    <p:extLst>
      <p:ext uri="{BB962C8B-B14F-4D97-AF65-F5344CB8AC3E}">
        <p14:creationId xmlns:p14="http://schemas.microsoft.com/office/powerpoint/2010/main" val="18690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Toastmasters wanted to improve education program?</a:t>
            </a:r>
          </a:p>
          <a:p>
            <a:r>
              <a:rPr lang="en-US" b="1" dirty="0"/>
              <a:t>Surveys </a:t>
            </a:r>
            <a:r>
              <a:rPr lang="en-US" dirty="0"/>
              <a:t>gathered around the world shown that the current program is good, but lacking. Many modern communication situations are not presented in the </a:t>
            </a:r>
          </a:p>
          <a:p>
            <a:endParaRPr lang="en-US" dirty="0"/>
          </a:p>
          <a:p>
            <a:r>
              <a:rPr lang="en-US" dirty="0"/>
              <a:t>Second problem: very few members reach any education awards:</a:t>
            </a:r>
          </a:p>
          <a:p>
            <a:r>
              <a:rPr lang="en-US" dirty="0"/>
              <a:t>In 2010:  &lt;10% CC,  &lt;2% CL,  &lt;1% advanced awards.</a:t>
            </a:r>
          </a:p>
          <a:p>
            <a:r>
              <a:rPr lang="en-US" dirty="0"/>
              <a:t>In 2015:  ~8% CC,  ~5% CL.</a:t>
            </a:r>
          </a:p>
          <a:p>
            <a:endParaRPr lang="en-US" dirty="0"/>
          </a:p>
          <a:p>
            <a:r>
              <a:rPr lang="en-US" dirty="0"/>
              <a:t>The solutions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+ 10 paths to choose from, containing 280 competencies,</a:t>
            </a:r>
          </a:p>
          <a:p>
            <a:r>
              <a:rPr lang="en-US" dirty="0"/>
              <a:t>+ survey to help you choose the path best suited to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online content including examples, videos, tests,</a:t>
            </a:r>
          </a:p>
          <a:p>
            <a:r>
              <a:rPr lang="en-US" dirty="0"/>
              <a:t>+ many modern real-life projects.</a:t>
            </a:r>
          </a:p>
          <a:p>
            <a:endParaRPr lang="en-US" dirty="0"/>
          </a:p>
          <a:p>
            <a:r>
              <a:rPr lang="en-US" dirty="0"/>
              <a:t>Everything else stays: club meetings, speeches, roles, atmosphere, feedback.</a:t>
            </a:r>
          </a:p>
        </p:txBody>
      </p:sp>
      <p:sp>
        <p:nvSpPr>
          <p:cNvPr id="4" name="Slide Number Placeholder 3"/>
          <p:cNvSpPr>
            <a:spLocks noGrp="1"/>
          </p:cNvSpPr>
          <p:nvPr>
            <p:ph type="sldNum" sz="quarter" idx="10"/>
          </p:nvPr>
        </p:nvSpPr>
        <p:spPr/>
        <p:txBody>
          <a:bodyPr/>
          <a:lstStyle/>
          <a:p>
            <a:fld id="{F264134B-FC64-440E-9EF3-DD4F07BEA338}" type="slidenum">
              <a:rPr lang="en-US" smtClean="0"/>
              <a:t>5</a:t>
            </a:fld>
            <a:endParaRPr lang="en-US"/>
          </a:p>
        </p:txBody>
      </p:sp>
    </p:spTree>
    <p:extLst>
      <p:ext uri="{BB962C8B-B14F-4D97-AF65-F5344CB8AC3E}">
        <p14:creationId xmlns:p14="http://schemas.microsoft.com/office/powerpoint/2010/main" val="161404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Rollout starts, members will have a choice to start using Pathways. They can stay with the current program or do projects from both at the same time.</a:t>
            </a:r>
          </a:p>
          <a:p>
            <a:endParaRPr lang="en-US" dirty="0"/>
          </a:p>
          <a:p>
            <a:r>
              <a:rPr lang="en-US" dirty="0"/>
              <a:t>Every member can take a survey helping him choose a path. Every current member has access to 1 Pathways path for free (which can be changed within 3 months).</a:t>
            </a:r>
          </a:p>
          <a:p>
            <a:endParaRPr lang="en-US" dirty="0"/>
          </a:p>
          <a:p>
            <a:r>
              <a:rPr lang="en-US" dirty="0"/>
              <a:t>There will be more trainings and Pathways Guides will be available to answer all your questions.</a:t>
            </a:r>
          </a:p>
          <a:p>
            <a:endParaRPr lang="en-US" dirty="0"/>
          </a:p>
          <a:p>
            <a:r>
              <a:rPr lang="en-US" dirty="0"/>
              <a:t>After the Rollout clubs can gather points from 2 DCP programs – so it is easier to get more points.</a:t>
            </a:r>
          </a:p>
          <a:p>
            <a:endParaRPr lang="en-US" dirty="0"/>
          </a:p>
          <a:p>
            <a:r>
              <a:rPr lang="en-US" dirty="0"/>
              <a:t>How it looks in the first District to adopt Pathways? https://d57tm.org/pathways/</a:t>
            </a:r>
          </a:p>
        </p:txBody>
      </p:sp>
      <p:sp>
        <p:nvSpPr>
          <p:cNvPr id="4" name="Slide Number Placeholder 3"/>
          <p:cNvSpPr>
            <a:spLocks noGrp="1"/>
          </p:cNvSpPr>
          <p:nvPr>
            <p:ph type="sldNum" sz="quarter" idx="10"/>
          </p:nvPr>
        </p:nvSpPr>
        <p:spPr/>
        <p:txBody>
          <a:bodyPr/>
          <a:lstStyle/>
          <a:p>
            <a:fld id="{F264134B-FC64-440E-9EF3-DD4F07BEA338}" type="slidenum">
              <a:rPr lang="en-US" smtClean="0"/>
              <a:t>7</a:t>
            </a:fld>
            <a:endParaRPr lang="en-US"/>
          </a:p>
        </p:txBody>
      </p:sp>
    </p:spTree>
    <p:extLst>
      <p:ext uri="{BB962C8B-B14F-4D97-AF65-F5344CB8AC3E}">
        <p14:creationId xmlns:p14="http://schemas.microsoft.com/office/powerpoint/2010/main" val="408454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How</a:t>
            </a:r>
            <a:r>
              <a:rPr lang="de-DE" dirty="0"/>
              <a:t> </a:t>
            </a:r>
            <a:r>
              <a:rPr lang="de-DE" dirty="0" err="1"/>
              <a:t>much</a:t>
            </a:r>
            <a:r>
              <a:rPr lang="de-DE" dirty="0"/>
              <a:t> </a:t>
            </a:r>
            <a:r>
              <a:rPr lang="de-DE" dirty="0" err="1"/>
              <a:t>effort</a:t>
            </a:r>
            <a:r>
              <a:rPr lang="de-DE" dirty="0"/>
              <a:t>? </a:t>
            </a:r>
            <a:r>
              <a:rPr lang="de-DE" dirty="0" err="1"/>
              <a:t>We</a:t>
            </a:r>
            <a:r>
              <a:rPr lang="de-DE" dirty="0"/>
              <a:t> </a:t>
            </a:r>
            <a:r>
              <a:rPr lang="de-DE" dirty="0" err="1"/>
              <a:t>don´t</a:t>
            </a:r>
            <a:r>
              <a:rPr lang="de-DE" dirty="0"/>
              <a:t> </a:t>
            </a:r>
            <a:r>
              <a:rPr lang="de-DE" dirty="0" err="1"/>
              <a:t>know</a:t>
            </a:r>
            <a:r>
              <a:rPr lang="de-DE" dirty="0"/>
              <a:t> </a:t>
            </a:r>
            <a:r>
              <a:rPr lang="de-DE" dirty="0" err="1"/>
              <a:t>yet</a:t>
            </a:r>
            <a:endParaRPr lang="de-DE" dirty="0"/>
          </a:p>
          <a:p>
            <a:r>
              <a:rPr lang="de-DE" dirty="0" err="1"/>
              <a:t>Preparations</a:t>
            </a:r>
            <a:r>
              <a:rPr lang="de-DE" baseline="0" dirty="0"/>
              <a:t> </a:t>
            </a:r>
            <a:r>
              <a:rPr lang="de-DE" baseline="0" dirty="0" err="1"/>
              <a:t>for</a:t>
            </a:r>
            <a:r>
              <a:rPr lang="de-DE" baseline="0" dirty="0"/>
              <a:t> </a:t>
            </a:r>
            <a:r>
              <a:rPr lang="de-DE" baseline="0" dirty="0" err="1"/>
              <a:t>and</a:t>
            </a:r>
            <a:r>
              <a:rPr lang="de-DE" baseline="0" dirty="0"/>
              <a:t> </a:t>
            </a:r>
            <a:r>
              <a:rPr lang="de-DE" baseline="0" dirty="0" err="1"/>
              <a:t>we</a:t>
            </a:r>
            <a:r>
              <a:rPr lang="de-DE" dirty="0"/>
              <a:t> do </a:t>
            </a:r>
            <a:r>
              <a:rPr lang="de-DE" dirty="0" err="1"/>
              <a:t>our</a:t>
            </a:r>
            <a:r>
              <a:rPr lang="de-DE" dirty="0"/>
              <a:t> </a:t>
            </a:r>
            <a:r>
              <a:rPr lang="de-DE" dirty="0" err="1"/>
              <a:t>best</a:t>
            </a:r>
            <a:r>
              <a:rPr lang="de-DE" dirty="0"/>
              <a:t> </a:t>
            </a:r>
            <a:r>
              <a:rPr lang="de-DE" dirty="0" err="1"/>
              <a:t>to</a:t>
            </a:r>
            <a:r>
              <a:rPr lang="de-DE" dirty="0"/>
              <a:t>:</a:t>
            </a:r>
          </a:p>
          <a:p>
            <a:pPr lvl="1"/>
            <a:r>
              <a:rPr lang="de-DE" dirty="0"/>
              <a:t>Train all </a:t>
            </a:r>
            <a:r>
              <a:rPr lang="de-DE" dirty="0" err="1"/>
              <a:t>officers</a:t>
            </a:r>
            <a:r>
              <a:rPr lang="de-DE" dirty="0"/>
              <a:t> (in </a:t>
            </a:r>
            <a:r>
              <a:rPr lang="de-DE" dirty="0" err="1"/>
              <a:t>advance</a:t>
            </a:r>
            <a:r>
              <a:rPr lang="de-DE" dirty="0"/>
              <a:t>)</a:t>
            </a:r>
          </a:p>
          <a:p>
            <a:pPr lvl="1"/>
            <a:r>
              <a:rPr lang="de-DE" dirty="0"/>
              <a:t>Support </a:t>
            </a:r>
            <a:r>
              <a:rPr lang="de-DE" dirty="0" err="1"/>
              <a:t>from</a:t>
            </a:r>
            <a:r>
              <a:rPr lang="de-DE" dirty="0"/>
              <a:t> </a:t>
            </a:r>
            <a:r>
              <a:rPr lang="de-DE" dirty="0" err="1"/>
              <a:t>the</a:t>
            </a:r>
            <a:r>
              <a:rPr lang="de-DE" dirty="0"/>
              <a:t> </a:t>
            </a:r>
            <a:r>
              <a:rPr lang="de-DE" dirty="0" err="1"/>
              <a:t>district</a:t>
            </a:r>
            <a:r>
              <a:rPr lang="de-DE" dirty="0"/>
              <a:t> (</a:t>
            </a:r>
            <a:r>
              <a:rPr lang="de-DE" dirty="0" err="1"/>
              <a:t>Pathways</a:t>
            </a:r>
            <a:r>
              <a:rPr lang="de-DE" dirty="0"/>
              <a:t> Guides)</a:t>
            </a:r>
          </a:p>
          <a:p>
            <a:r>
              <a:rPr lang="de-DE" dirty="0" err="1"/>
              <a:t>Recommendation</a:t>
            </a:r>
            <a:r>
              <a:rPr lang="de-DE" dirty="0"/>
              <a:t>: 1 VPE + 1 </a:t>
            </a:r>
            <a:r>
              <a:rPr lang="de-DE" dirty="0" err="1"/>
              <a:t>Assisting</a:t>
            </a:r>
            <a:r>
              <a:rPr lang="de-DE" dirty="0"/>
              <a:t> VPE</a:t>
            </a:r>
            <a:br>
              <a:rPr lang="de-DE" dirty="0"/>
            </a:br>
            <a:r>
              <a:rPr lang="de-DE" dirty="0"/>
              <a:t>(Best Practice: </a:t>
            </a:r>
            <a:r>
              <a:rPr lang="de-DE" dirty="0" err="1"/>
              <a:t>Having</a:t>
            </a:r>
            <a:r>
              <a:rPr lang="de-DE" dirty="0"/>
              <a:t> 2 VPE in parallel </a:t>
            </a:r>
            <a:r>
              <a:rPr lang="de-DE" dirty="0" err="1"/>
              <a:t>for</a:t>
            </a:r>
            <a:r>
              <a:rPr lang="de-DE" dirty="0"/>
              <a:t> a </a:t>
            </a:r>
            <a:r>
              <a:rPr lang="de-DE" dirty="0" err="1"/>
              <a:t>year</a:t>
            </a:r>
            <a:r>
              <a:rPr lang="de-DE" dirty="0"/>
              <a:t> – </a:t>
            </a:r>
            <a:r>
              <a:rPr lang="de-DE" dirty="0" err="1"/>
              <a:t>each</a:t>
            </a:r>
            <a:r>
              <a:rPr lang="de-DE" dirty="0"/>
              <a:t> </a:t>
            </a:r>
            <a:r>
              <a:rPr lang="de-DE" dirty="0" err="1"/>
              <a:t>getting</a:t>
            </a:r>
            <a:r>
              <a:rPr lang="de-DE" dirty="0"/>
              <a:t> </a:t>
            </a:r>
            <a:r>
              <a:rPr lang="de-DE" dirty="0" err="1"/>
              <a:t>credits</a:t>
            </a:r>
            <a:r>
              <a:rPr lang="de-DE" dirty="0"/>
              <a:t> </a:t>
            </a:r>
            <a:r>
              <a:rPr lang="de-DE" dirty="0" err="1"/>
              <a:t>for</a:t>
            </a:r>
            <a:r>
              <a:rPr lang="de-DE" dirty="0"/>
              <a:t> half a </a:t>
            </a:r>
            <a:r>
              <a:rPr lang="de-DE" dirty="0" err="1"/>
              <a:t>year</a:t>
            </a:r>
            <a:r>
              <a:rPr lang="de-DE" dirty="0"/>
              <a:t>)</a:t>
            </a:r>
          </a:p>
          <a:p>
            <a:r>
              <a:rPr lang="de-DE" dirty="0"/>
              <a:t>at least </a:t>
            </a:r>
            <a:r>
              <a:rPr lang="de-DE" dirty="0" err="1"/>
              <a:t>during</a:t>
            </a:r>
            <a:r>
              <a:rPr lang="de-DE" dirty="0"/>
              <a:t> </a:t>
            </a:r>
            <a:r>
              <a:rPr lang="de-DE" dirty="0" err="1"/>
              <a:t>rollout</a:t>
            </a:r>
            <a:r>
              <a:rPr lang="de-DE" dirty="0"/>
              <a:t> – </a:t>
            </a:r>
            <a:r>
              <a:rPr lang="de-DE" dirty="0" err="1"/>
              <a:t>better</a:t>
            </a:r>
            <a:r>
              <a:rPr lang="de-DE" dirty="0"/>
              <a:t> </a:t>
            </a:r>
            <a:r>
              <a:rPr lang="de-DE" dirty="0" err="1"/>
              <a:t>during</a:t>
            </a:r>
            <a:r>
              <a:rPr lang="de-DE" dirty="0"/>
              <a:t> </a:t>
            </a:r>
            <a:r>
              <a:rPr lang="de-DE" dirty="0" err="1"/>
              <a:t>whole</a:t>
            </a:r>
            <a:r>
              <a:rPr lang="de-DE" dirty="0"/>
              <a:t> </a:t>
            </a:r>
            <a:r>
              <a:rPr lang="de-DE" dirty="0" err="1"/>
              <a:t>transition</a:t>
            </a:r>
            <a:r>
              <a:rPr lang="de-DE" dirty="0"/>
              <a:t> </a:t>
            </a:r>
            <a:r>
              <a:rPr lang="de-DE" dirty="0" err="1"/>
              <a:t>period</a:t>
            </a:r>
            <a:r>
              <a:rPr lang="de-DE" dirty="0"/>
              <a:t>.</a:t>
            </a:r>
          </a:p>
        </p:txBody>
      </p:sp>
      <p:sp>
        <p:nvSpPr>
          <p:cNvPr id="4" name="Foliennummernplatzhalter 3"/>
          <p:cNvSpPr>
            <a:spLocks noGrp="1"/>
          </p:cNvSpPr>
          <p:nvPr>
            <p:ph type="sldNum" sz="quarter" idx="10"/>
          </p:nvPr>
        </p:nvSpPr>
        <p:spPr/>
        <p:txBody>
          <a:bodyPr/>
          <a:lstStyle/>
          <a:p>
            <a:fld id="{F264134B-FC64-440E-9EF3-DD4F07BEA338}" type="slidenum">
              <a:rPr lang="en-US" smtClean="0"/>
              <a:t>8</a:t>
            </a:fld>
            <a:endParaRPr lang="en-US"/>
          </a:p>
        </p:txBody>
      </p:sp>
    </p:spTree>
    <p:extLst>
      <p:ext uri="{BB962C8B-B14F-4D97-AF65-F5344CB8AC3E}">
        <p14:creationId xmlns:p14="http://schemas.microsoft.com/office/powerpoint/2010/main" val="19905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64134B-FC64-440E-9EF3-DD4F07BEA338}" type="slidenum">
              <a:rPr lang="en-US" smtClean="0"/>
              <a:t>9</a:t>
            </a:fld>
            <a:endParaRPr lang="en-US"/>
          </a:p>
        </p:txBody>
      </p:sp>
    </p:spTree>
    <p:extLst>
      <p:ext uri="{BB962C8B-B14F-4D97-AF65-F5344CB8AC3E}">
        <p14:creationId xmlns:p14="http://schemas.microsoft.com/office/powerpoint/2010/main" val="276667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64134B-FC64-440E-9EF3-DD4F07BEA338}" type="slidenum">
              <a:rPr lang="en-US" smtClean="0"/>
              <a:t>10</a:t>
            </a:fld>
            <a:endParaRPr lang="en-US"/>
          </a:p>
        </p:txBody>
      </p:sp>
    </p:spTree>
    <p:extLst>
      <p:ext uri="{BB962C8B-B14F-4D97-AF65-F5344CB8AC3E}">
        <p14:creationId xmlns:p14="http://schemas.microsoft.com/office/powerpoint/2010/main" val="215329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you do as an Officer to be ready for Pathways?</a:t>
            </a:r>
          </a:p>
          <a:p>
            <a:endParaRPr lang="en-US" dirty="0"/>
          </a:p>
          <a:p>
            <a:r>
              <a:rPr lang="en-US" dirty="0"/>
              <a:t>0. Don’t panic. We are preparing for this for 7 years now. And there is still quite some time left. It will be ok.</a:t>
            </a:r>
          </a:p>
          <a:p>
            <a:endParaRPr lang="en-US" dirty="0"/>
          </a:p>
          <a:p>
            <a:r>
              <a:rPr lang="en-US" dirty="0"/>
              <a:t>1. First, read basic information about Pathways.</a:t>
            </a:r>
          </a:p>
          <a:p>
            <a:r>
              <a:rPr lang="en-US" dirty="0"/>
              <a:t>2. Ask questions. Ask Ambassadors and Chief Ambassador. Not all of the questions can be answered yet, but we gather them and try to answer in FAQs e.g. on the District website.</a:t>
            </a:r>
          </a:p>
          <a:p>
            <a:r>
              <a:rPr lang="en-US" dirty="0"/>
              <a:t>See also: https://www.toastmasters.org/Education/Pathways/FAQ</a:t>
            </a:r>
          </a:p>
          <a:p>
            <a:r>
              <a:rPr lang="en-US" dirty="0"/>
              <a:t>3. Prepare your members by giving them basic knowledge about Pathways and letting them know you will be prepared when the time comes.</a:t>
            </a:r>
          </a:p>
          <a:p>
            <a:r>
              <a:rPr lang="en-US" dirty="0"/>
              <a:t>4. Find a helping hand (for VPE) to get the latest information about Pathways and to manage the transition.</a:t>
            </a:r>
          </a:p>
          <a:p>
            <a:endParaRPr lang="en-US" dirty="0"/>
          </a:p>
          <a:p>
            <a:r>
              <a:rPr lang="en-US" dirty="0"/>
              <a:t>5. Be optimistic – the new program means a bit more work initially, but also more possibilities for our members to develop.</a:t>
            </a:r>
          </a:p>
        </p:txBody>
      </p:sp>
      <p:sp>
        <p:nvSpPr>
          <p:cNvPr id="4" name="Slide Number Placeholder 3"/>
          <p:cNvSpPr>
            <a:spLocks noGrp="1"/>
          </p:cNvSpPr>
          <p:nvPr>
            <p:ph type="sldNum" sz="quarter" idx="10"/>
          </p:nvPr>
        </p:nvSpPr>
        <p:spPr/>
        <p:txBody>
          <a:bodyPr/>
          <a:lstStyle/>
          <a:p>
            <a:fld id="{F264134B-FC64-440E-9EF3-DD4F07BEA338}" type="slidenum">
              <a:rPr lang="en-US" smtClean="0"/>
              <a:t>11</a:t>
            </a:fld>
            <a:endParaRPr lang="en-US"/>
          </a:p>
        </p:txBody>
      </p:sp>
    </p:spTree>
    <p:extLst>
      <p:ext uri="{BB962C8B-B14F-4D97-AF65-F5344CB8AC3E}">
        <p14:creationId xmlns:p14="http://schemas.microsoft.com/office/powerpoint/2010/main" val="3793265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800600" y="2286000"/>
            <a:ext cx="426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a:solidFill>
                  <a:schemeClr val="accent3"/>
                </a:solidFill>
              </a:defRPr>
            </a:lvl1pPr>
          </a:lstStyle>
          <a:p>
            <a:pPr lvl="0"/>
            <a:r>
              <a:rPr lang="en-US"/>
              <a:t>Click to edit Master title style</a:t>
            </a:r>
            <a:endParaRPr lang="en-US" dirty="0"/>
          </a:p>
        </p:txBody>
      </p:sp>
      <p:sp>
        <p:nvSpPr>
          <p:cNvPr id="4" name="Text Placeholder 3"/>
          <p:cNvSpPr>
            <a:spLocks noGrp="1"/>
          </p:cNvSpPr>
          <p:nvPr>
            <p:ph type="body" sz="half" idx="2"/>
          </p:nvPr>
        </p:nvSpPr>
        <p:spPr>
          <a:xfrm>
            <a:off x="76200" y="4419600"/>
            <a:ext cx="5141912" cy="2057400"/>
          </a:xfrm>
        </p:spPr>
        <p:txBody>
          <a:bodyPr/>
          <a:lstStyle>
            <a:lvl1pPr marL="0" indent="0" algn="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676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800600" y="2286000"/>
            <a:ext cx="426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a:solidFill>
                  <a:schemeClr val="accent3"/>
                </a:solidFill>
              </a:defRPr>
            </a:lvl1pPr>
          </a:lstStyle>
          <a:p>
            <a:pPr lvl="0"/>
            <a:r>
              <a:rPr lang="en-US" dirty="0"/>
              <a:t>Click to edit Master title style</a:t>
            </a:r>
          </a:p>
        </p:txBody>
      </p:sp>
      <p:sp>
        <p:nvSpPr>
          <p:cNvPr id="4" name="Text Placeholder 3"/>
          <p:cNvSpPr>
            <a:spLocks noGrp="1"/>
          </p:cNvSpPr>
          <p:nvPr>
            <p:ph type="body" sz="half" idx="2"/>
          </p:nvPr>
        </p:nvSpPr>
        <p:spPr>
          <a:xfrm>
            <a:off x="76200" y="4419600"/>
            <a:ext cx="5141912" cy="2057400"/>
          </a:xfrm>
        </p:spPr>
        <p:txBody>
          <a:bodyPr/>
          <a:lstStyle>
            <a:lvl1pPr marL="0" indent="0" algn="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0676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289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6962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762000" y="1824037"/>
            <a:ext cx="77724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416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991600" cy="1143000"/>
          </a:xfr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381000" y="1905000"/>
            <a:ext cx="3962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905000"/>
            <a:ext cx="4343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83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868361"/>
            <a:ext cx="9144000" cy="960439"/>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304800" y="1752600"/>
            <a:ext cx="4191000"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2462" y="2398712"/>
            <a:ext cx="4233338"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6" y="1752600"/>
            <a:ext cx="4194174"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5757" y="2398712"/>
            <a:ext cx="4236509"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8614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147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p:spPr>
        <p:txBody>
          <a:bodyPr/>
          <a:lstStyle>
            <a:lvl1pPr algn="ctr">
              <a:defRPr sz="3400"/>
            </a:lvl1pPr>
          </a:lstStyle>
          <a:p>
            <a:r>
              <a:rPr lang="en-US"/>
              <a:t>Click to edit Master title style</a:t>
            </a:r>
            <a:endParaRPr lang="en-US" dirty="0"/>
          </a:p>
        </p:txBody>
      </p:sp>
    </p:spTree>
    <p:extLst>
      <p:ext uri="{BB962C8B-B14F-4D97-AF65-F5344CB8AC3E}">
        <p14:creationId xmlns:p14="http://schemas.microsoft.com/office/powerpoint/2010/main" val="393201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69468"/>
            <a:ext cx="6437312"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400"/>
            <a:ext cx="5675312"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6036206"/>
            <a:ext cx="6437312"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747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696200" cy="1143000"/>
          </a:xfrm>
        </p:spPr>
        <p:txBody>
          <a:bodyPr/>
          <a:lstStyle>
            <a:lvl1pPr>
              <a:defRPr>
                <a:effectLst>
                  <a:outerShdw blurRad="38100" dist="38100" dir="2700000" algn="tl">
                    <a:schemeClr val="bg2">
                      <a:alpha val="35000"/>
                    </a:schemeClr>
                  </a:outerShdw>
                </a:effectLst>
              </a:defRPr>
            </a:lvl1pPr>
          </a:lstStyle>
          <a:p>
            <a:r>
              <a:rPr lang="en-US" dirty="0"/>
              <a:t>Click to edit Master title style</a:t>
            </a:r>
          </a:p>
        </p:txBody>
      </p:sp>
      <p:sp>
        <p:nvSpPr>
          <p:cNvPr id="3" name="Content Placeholder 2"/>
          <p:cNvSpPr>
            <a:spLocks noGrp="1"/>
          </p:cNvSpPr>
          <p:nvPr>
            <p:ph idx="1"/>
          </p:nvPr>
        </p:nvSpPr>
        <p:spPr>
          <a:xfrm>
            <a:off x="762000" y="1824037"/>
            <a:ext cx="77724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019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991600" cy="1143000"/>
          </a:xfr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381000" y="1905000"/>
            <a:ext cx="3962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905000"/>
            <a:ext cx="4343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453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868361"/>
            <a:ext cx="9144000" cy="960439"/>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304800" y="1752600"/>
            <a:ext cx="4191000"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2462" y="2398712"/>
            <a:ext cx="4233338"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6" y="1752600"/>
            <a:ext cx="4194174"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5757" y="2398712"/>
            <a:ext cx="4236509"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008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28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p:spPr>
        <p:txBody>
          <a:bodyPr/>
          <a:lstStyle>
            <a:lvl1pPr algn="ctr">
              <a:defRPr sz="3400"/>
            </a:lvl1pPr>
          </a:lstStyle>
          <a:p>
            <a:r>
              <a:rPr lang="en-US"/>
              <a:t>Click to edit Master title style</a:t>
            </a:r>
            <a:endParaRPr lang="en-US" dirty="0"/>
          </a:p>
        </p:txBody>
      </p:sp>
    </p:spTree>
    <p:extLst>
      <p:ext uri="{BB962C8B-B14F-4D97-AF65-F5344CB8AC3E}">
        <p14:creationId xmlns:p14="http://schemas.microsoft.com/office/powerpoint/2010/main" val="264401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69468"/>
            <a:ext cx="6437312"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400"/>
            <a:ext cx="5675312"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6036206"/>
            <a:ext cx="6437312"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267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12192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65820" y="2179637"/>
            <a:ext cx="7924799"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50" r:id="rId9"/>
    <p:sldLayoutId id="2147483660" r:id="rId10"/>
    <p:sldLayoutId id="2147483661" r:id="rId11"/>
  </p:sldLayoutIdLst>
  <p:txStyles>
    <p:title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12192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65820" y="2179637"/>
            <a:ext cx="7924799"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866246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311398"/>
            <a:ext cx="4267200" cy="1676400"/>
          </a:xfrm>
        </p:spPr>
        <p:txBody>
          <a:bodyPr/>
          <a:lstStyle/>
          <a:p>
            <a:pPr>
              <a:lnSpc>
                <a:spcPct val="80000"/>
              </a:lnSpc>
            </a:pPr>
            <a:r>
              <a:rPr lang="en-US" sz="4800" dirty="0"/>
              <a:t>Pathways</a:t>
            </a:r>
            <a:br>
              <a:rPr lang="en-US" sz="4800" dirty="0"/>
            </a:br>
            <a:r>
              <a:rPr lang="en-US" sz="3200" dirty="0"/>
              <a:t>for </a:t>
            </a:r>
            <a:r>
              <a:rPr lang="de-DE" sz="3200" dirty="0" err="1"/>
              <a:t>Łódź</a:t>
            </a:r>
            <a:r>
              <a:rPr lang="de-DE" sz="3200" dirty="0"/>
              <a:t> </a:t>
            </a:r>
            <a:r>
              <a:rPr lang="de-DE" sz="3200" dirty="0" err="1"/>
              <a:t>You</a:t>
            </a:r>
            <a:r>
              <a:rPr lang="de-DE" sz="3200" dirty="0"/>
              <a:t>? </a:t>
            </a:r>
            <a:r>
              <a:rPr lang="de-DE" sz="2500" dirty="0"/>
              <a:t>Toastmasters Conference</a:t>
            </a:r>
            <a:endParaRPr lang="en-US" sz="2500" dirty="0"/>
          </a:p>
        </p:txBody>
      </p:sp>
      <p:sp>
        <p:nvSpPr>
          <p:cNvPr id="4" name="Text Placeholder 3"/>
          <p:cNvSpPr>
            <a:spLocks noGrp="1"/>
          </p:cNvSpPr>
          <p:nvPr>
            <p:ph type="body" sz="half" idx="2"/>
          </p:nvPr>
        </p:nvSpPr>
        <p:spPr>
          <a:xfrm>
            <a:off x="76200" y="4419600"/>
            <a:ext cx="5257800" cy="2209800"/>
          </a:xfrm>
        </p:spPr>
        <p:txBody>
          <a:bodyPr/>
          <a:lstStyle/>
          <a:p>
            <a:r>
              <a:rPr lang="en-US" dirty="0"/>
              <a:t>26 August 2017</a:t>
            </a:r>
          </a:p>
          <a:p>
            <a:endParaRPr lang="en-US" sz="1200" dirty="0"/>
          </a:p>
          <a:p>
            <a:r>
              <a:rPr lang="en-US" dirty="0"/>
              <a:t>Ellen </a:t>
            </a:r>
            <a:r>
              <a:rPr lang="en-US" dirty="0" err="1"/>
              <a:t>Hermens</a:t>
            </a:r>
            <a:r>
              <a:rPr lang="en-US" dirty="0"/>
              <a:t>, DTM</a:t>
            </a:r>
          </a:p>
          <a:p>
            <a:r>
              <a:rPr lang="en-US" sz="1600" dirty="0"/>
              <a:t>Chief Pathways Ambassador, District 95</a:t>
            </a:r>
          </a:p>
          <a:p>
            <a:r>
              <a:rPr lang="en-US" dirty="0"/>
              <a:t>Franciszek </a:t>
            </a:r>
            <a:r>
              <a:rPr lang="en-US" dirty="0" err="1"/>
              <a:t>Szych</a:t>
            </a:r>
            <a:r>
              <a:rPr lang="en-US" dirty="0"/>
              <a:t>, DTM</a:t>
            </a:r>
          </a:p>
          <a:p>
            <a:r>
              <a:rPr lang="en-US" sz="1600" dirty="0"/>
              <a:t>Assistant Chief Pathways Ambassador, District 95</a:t>
            </a:r>
          </a:p>
        </p:txBody>
      </p:sp>
    </p:spTree>
    <p:extLst>
      <p:ext uri="{BB962C8B-B14F-4D97-AF65-F5344CB8AC3E}">
        <p14:creationId xmlns:p14="http://schemas.microsoft.com/office/powerpoint/2010/main" val="378556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Example</a:t>
            </a:r>
            <a:r>
              <a:rPr lang="de-DE" dirty="0"/>
              <a:t> </a:t>
            </a:r>
            <a:r>
              <a:rPr lang="de-DE" dirty="0" err="1"/>
              <a:t>path</a:t>
            </a:r>
            <a:endParaRPr lang="de-DE" dirty="0"/>
          </a:p>
        </p:txBody>
      </p:sp>
      <p:sp>
        <p:nvSpPr>
          <p:cNvPr id="3" name="Inhaltsplatzhalter 2"/>
          <p:cNvSpPr>
            <a:spLocks noGrp="1"/>
          </p:cNvSpPr>
          <p:nvPr>
            <p:ph idx="1"/>
          </p:nvPr>
        </p:nvSpPr>
        <p:spPr/>
        <p:txBody>
          <a:bodyPr/>
          <a:lstStyle/>
          <a:p>
            <a:br>
              <a:rPr lang="de-DE" dirty="0"/>
            </a:br>
            <a:endParaRPr lang="de-DE" dirty="0"/>
          </a:p>
        </p:txBody>
      </p:sp>
      <p:pic>
        <p:nvPicPr>
          <p:cNvPr id="4" name="Picture 3">
            <a:extLst>
              <a:ext uri="{FF2B5EF4-FFF2-40B4-BE49-F238E27FC236}">
                <a16:creationId xmlns:a16="http://schemas.microsoft.com/office/drawing/2014/main" id="{F45185D6-1D5E-4A1F-BD16-7EBE36BDB17C}"/>
              </a:ext>
            </a:extLst>
          </p:cNvPr>
          <p:cNvPicPr>
            <a:picLocks noChangeAspect="1"/>
          </p:cNvPicPr>
          <p:nvPr/>
        </p:nvPicPr>
        <p:blipFill>
          <a:blip r:embed="rId3"/>
          <a:stretch>
            <a:fillRect/>
          </a:stretch>
        </p:blipFill>
        <p:spPr>
          <a:xfrm>
            <a:off x="-304801" y="0"/>
            <a:ext cx="9878517" cy="6858000"/>
          </a:xfrm>
          <a:prstGeom prst="rect">
            <a:avLst/>
          </a:prstGeom>
        </p:spPr>
      </p:pic>
      <p:sp>
        <p:nvSpPr>
          <p:cNvPr id="5" name="TextBox 4">
            <a:extLst>
              <a:ext uri="{FF2B5EF4-FFF2-40B4-BE49-F238E27FC236}">
                <a16:creationId xmlns:a16="http://schemas.microsoft.com/office/drawing/2014/main" id="{89A78C33-20C6-4BD7-96AC-95223DF525D9}"/>
              </a:ext>
            </a:extLst>
          </p:cNvPr>
          <p:cNvSpPr txBox="1"/>
          <p:nvPr/>
        </p:nvSpPr>
        <p:spPr>
          <a:xfrm>
            <a:off x="2081757" y="1399032"/>
            <a:ext cx="5105400" cy="38150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Dynamic Leadership</a:t>
            </a:r>
          </a:p>
        </p:txBody>
      </p:sp>
      <p:sp>
        <p:nvSpPr>
          <p:cNvPr id="6" name="TextBox 5">
            <a:extLst>
              <a:ext uri="{FF2B5EF4-FFF2-40B4-BE49-F238E27FC236}">
                <a16:creationId xmlns:a16="http://schemas.microsoft.com/office/drawing/2014/main" id="{FA4153A3-3813-44F8-AD19-DB5254AD0D8A}"/>
              </a:ext>
            </a:extLst>
          </p:cNvPr>
          <p:cNvSpPr txBox="1"/>
          <p:nvPr/>
        </p:nvSpPr>
        <p:spPr>
          <a:xfrm>
            <a:off x="2072613" y="3200400"/>
            <a:ext cx="1661187" cy="461665"/>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Understanding Your Leadership Style</a:t>
            </a:r>
          </a:p>
        </p:txBody>
      </p:sp>
      <p:sp>
        <p:nvSpPr>
          <p:cNvPr id="7" name="TextBox 6">
            <a:extLst>
              <a:ext uri="{FF2B5EF4-FFF2-40B4-BE49-F238E27FC236}">
                <a16:creationId xmlns:a16="http://schemas.microsoft.com/office/drawing/2014/main" id="{6798B4FD-7C3F-4AD8-AE48-47508EE0379F}"/>
              </a:ext>
            </a:extLst>
          </p:cNvPr>
          <p:cNvSpPr txBox="1"/>
          <p:nvPr/>
        </p:nvSpPr>
        <p:spPr>
          <a:xfrm>
            <a:off x="2072612" y="4125277"/>
            <a:ext cx="1661187" cy="461665"/>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Understanding Your Communication Style</a:t>
            </a:r>
          </a:p>
        </p:txBody>
      </p:sp>
      <p:sp>
        <p:nvSpPr>
          <p:cNvPr id="8" name="TextBox 7">
            <a:extLst>
              <a:ext uri="{FF2B5EF4-FFF2-40B4-BE49-F238E27FC236}">
                <a16:creationId xmlns:a16="http://schemas.microsoft.com/office/drawing/2014/main" id="{DC281D0E-B7FE-4593-A1C6-DC3D087AF6FB}"/>
              </a:ext>
            </a:extLst>
          </p:cNvPr>
          <p:cNvSpPr txBox="1"/>
          <p:nvPr/>
        </p:nvSpPr>
        <p:spPr>
          <a:xfrm>
            <a:off x="3855706" y="3200400"/>
            <a:ext cx="1661187" cy="461665"/>
          </a:xfrm>
          <a:prstGeom prst="rect">
            <a:avLst/>
          </a:prstGeom>
          <a:noFill/>
        </p:spPr>
        <p:txBody>
          <a:bodyPr wrap="square" rtlCol="0">
            <a:spAutoFit/>
          </a:bodyPr>
          <a:lstStyle>
            <a:defPPr>
              <a:defRPr lang="en-US"/>
            </a:defPPr>
            <a:lvl1pPr algn="ctr">
              <a:defRPr sz="1200" b="1">
                <a:latin typeface="Calibri" panose="020F0502020204030204" pitchFamily="34" charset="0"/>
                <a:cs typeface="Calibri" panose="020F0502020204030204" pitchFamily="34" charset="0"/>
              </a:defRPr>
            </a:lvl1pPr>
          </a:lstStyle>
          <a:p>
            <a:r>
              <a:rPr lang="en-US" dirty="0">
                <a:solidFill>
                  <a:schemeClr val="tx1">
                    <a:lumMod val="75000"/>
                    <a:lumOff val="25000"/>
                  </a:schemeClr>
                </a:solidFill>
              </a:rPr>
              <a:t>Negotiate the Best Outcome</a:t>
            </a:r>
          </a:p>
        </p:txBody>
      </p:sp>
      <p:sp>
        <p:nvSpPr>
          <p:cNvPr id="9" name="TextBox 8">
            <a:extLst>
              <a:ext uri="{FF2B5EF4-FFF2-40B4-BE49-F238E27FC236}">
                <a16:creationId xmlns:a16="http://schemas.microsoft.com/office/drawing/2014/main" id="{57EED801-C668-4961-A676-D06C582536AC}"/>
              </a:ext>
            </a:extLst>
          </p:cNvPr>
          <p:cNvSpPr txBox="1"/>
          <p:nvPr/>
        </p:nvSpPr>
        <p:spPr>
          <a:xfrm>
            <a:off x="3895304" y="4157905"/>
            <a:ext cx="1661187" cy="461665"/>
          </a:xfrm>
          <a:prstGeom prst="rect">
            <a:avLst/>
          </a:prstGeom>
          <a:noFill/>
        </p:spPr>
        <p:txBody>
          <a:bodyPr wrap="square" rtlCol="0">
            <a:spAutoFit/>
          </a:bodyPr>
          <a:lstStyle/>
          <a:p>
            <a:pPr algn="ctr"/>
            <a:r>
              <a:rPr lang="en-US" sz="1200" b="1" dirty="0">
                <a:solidFill>
                  <a:srgbClr val="0070C0"/>
                </a:solidFill>
                <a:latin typeface="Calibri" panose="020F0502020204030204" pitchFamily="34" charset="0"/>
                <a:cs typeface="Calibri" panose="020F0502020204030204" pitchFamily="34" charset="0"/>
              </a:rPr>
              <a:t>Connect with Your Audience</a:t>
            </a:r>
          </a:p>
        </p:txBody>
      </p:sp>
      <p:sp>
        <p:nvSpPr>
          <p:cNvPr id="10" name="TextBox 9">
            <a:extLst>
              <a:ext uri="{FF2B5EF4-FFF2-40B4-BE49-F238E27FC236}">
                <a16:creationId xmlns:a16="http://schemas.microsoft.com/office/drawing/2014/main" id="{03195BA4-55BC-415D-AF46-BC85D011C876}"/>
              </a:ext>
            </a:extLst>
          </p:cNvPr>
          <p:cNvSpPr txBox="1"/>
          <p:nvPr/>
        </p:nvSpPr>
        <p:spPr>
          <a:xfrm>
            <a:off x="3895303" y="5252208"/>
            <a:ext cx="1661187" cy="276999"/>
          </a:xfrm>
          <a:prstGeom prst="rect">
            <a:avLst/>
          </a:prstGeom>
          <a:noFill/>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Focus on the Positive </a:t>
            </a:r>
          </a:p>
        </p:txBody>
      </p:sp>
      <p:sp>
        <p:nvSpPr>
          <p:cNvPr id="11" name="TextBox 10">
            <a:extLst>
              <a:ext uri="{FF2B5EF4-FFF2-40B4-BE49-F238E27FC236}">
                <a16:creationId xmlns:a16="http://schemas.microsoft.com/office/drawing/2014/main" id="{99C1BBBE-F89D-4B9E-B5C2-96352FD3FFC7}"/>
              </a:ext>
            </a:extLst>
          </p:cNvPr>
          <p:cNvSpPr txBox="1"/>
          <p:nvPr/>
        </p:nvSpPr>
        <p:spPr>
          <a:xfrm>
            <a:off x="5609778" y="3275829"/>
            <a:ext cx="1661187" cy="276999"/>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Manage Change </a:t>
            </a:r>
          </a:p>
        </p:txBody>
      </p:sp>
      <p:sp>
        <p:nvSpPr>
          <p:cNvPr id="12" name="TextBox 11">
            <a:extLst>
              <a:ext uri="{FF2B5EF4-FFF2-40B4-BE49-F238E27FC236}">
                <a16:creationId xmlns:a16="http://schemas.microsoft.com/office/drawing/2014/main" id="{E86D30AA-B7E2-478C-B498-090BE8434369}"/>
              </a:ext>
            </a:extLst>
          </p:cNvPr>
          <p:cNvSpPr txBox="1"/>
          <p:nvPr/>
        </p:nvSpPr>
        <p:spPr>
          <a:xfrm>
            <a:off x="5614415" y="4164434"/>
            <a:ext cx="1661187" cy="461665"/>
          </a:xfrm>
          <a:prstGeom prst="rect">
            <a:avLst/>
          </a:prstGeom>
          <a:noFill/>
        </p:spPr>
        <p:txBody>
          <a:bodyPr wrap="square" rtlCol="0">
            <a:spAutoFit/>
          </a:bodyPr>
          <a:lstStyle/>
          <a:p>
            <a:pPr algn="ctr"/>
            <a:r>
              <a:rPr lang="en-US" sz="1200" b="1" dirty="0">
                <a:solidFill>
                  <a:srgbClr val="0070C0"/>
                </a:solidFill>
                <a:latin typeface="Calibri" panose="020F0502020204030204" pitchFamily="34" charset="0"/>
                <a:cs typeface="Calibri" panose="020F0502020204030204" pitchFamily="34" charset="0"/>
              </a:rPr>
              <a:t>Manage Online Meetings </a:t>
            </a:r>
          </a:p>
        </p:txBody>
      </p:sp>
      <p:sp>
        <p:nvSpPr>
          <p:cNvPr id="13" name="TextBox 12">
            <a:extLst>
              <a:ext uri="{FF2B5EF4-FFF2-40B4-BE49-F238E27FC236}">
                <a16:creationId xmlns:a16="http://schemas.microsoft.com/office/drawing/2014/main" id="{32B2A512-BA60-4561-8E15-E6BCF8564FB3}"/>
              </a:ext>
            </a:extLst>
          </p:cNvPr>
          <p:cNvSpPr txBox="1"/>
          <p:nvPr/>
        </p:nvSpPr>
        <p:spPr>
          <a:xfrm>
            <a:off x="7363850" y="3275828"/>
            <a:ext cx="1661187" cy="276999"/>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Lead in Any Situation </a:t>
            </a:r>
          </a:p>
        </p:txBody>
      </p:sp>
      <p:sp>
        <p:nvSpPr>
          <p:cNvPr id="14" name="TextBox 13">
            <a:extLst>
              <a:ext uri="{FF2B5EF4-FFF2-40B4-BE49-F238E27FC236}">
                <a16:creationId xmlns:a16="http://schemas.microsoft.com/office/drawing/2014/main" id="{6818419F-B61B-4109-9D06-747C440F7EA0}"/>
              </a:ext>
            </a:extLst>
          </p:cNvPr>
          <p:cNvSpPr txBox="1"/>
          <p:nvPr/>
        </p:nvSpPr>
        <p:spPr>
          <a:xfrm>
            <a:off x="7392871" y="5252207"/>
            <a:ext cx="1661187" cy="276999"/>
          </a:xfrm>
          <a:prstGeom prst="rect">
            <a:avLst/>
          </a:prstGeom>
          <a:noFill/>
        </p:spPr>
        <p:txBody>
          <a:bodyPr wrap="square" rtlCol="0">
            <a:spAutoFit/>
          </a:bodyPr>
          <a:lstStyle/>
          <a:p>
            <a:pPr algn="ctr"/>
            <a:r>
              <a:rPr lang="en-US" sz="1200" b="1" dirty="0">
                <a:solidFill>
                  <a:srgbClr val="0070C0"/>
                </a:solidFill>
                <a:latin typeface="Calibri" panose="020F0502020204030204" pitchFamily="34" charset="0"/>
                <a:cs typeface="Calibri" panose="020F0502020204030204" pitchFamily="34" charset="0"/>
              </a:rPr>
              <a:t>Lessons Learned </a:t>
            </a:r>
          </a:p>
        </p:txBody>
      </p:sp>
    </p:spTree>
    <p:extLst>
      <p:ext uri="{BB962C8B-B14F-4D97-AF65-F5344CB8AC3E}">
        <p14:creationId xmlns:p14="http://schemas.microsoft.com/office/powerpoint/2010/main" val="397900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886200" cy="1143000"/>
          </a:xfrm>
        </p:spPr>
        <p:txBody>
          <a:bodyPr/>
          <a:lstStyle/>
          <a:p>
            <a:pPr algn="ctr"/>
            <a:r>
              <a:rPr lang="en-US" dirty="0"/>
              <a:t>What to do?</a:t>
            </a:r>
          </a:p>
        </p:txBody>
      </p:sp>
      <p:sp>
        <p:nvSpPr>
          <p:cNvPr id="3" name="Content Placeholder 2"/>
          <p:cNvSpPr>
            <a:spLocks noGrp="1"/>
          </p:cNvSpPr>
          <p:nvPr>
            <p:ph idx="1"/>
          </p:nvPr>
        </p:nvSpPr>
        <p:spPr/>
        <p:txBody>
          <a:bodyPr/>
          <a:lstStyle/>
          <a:p>
            <a:r>
              <a:rPr lang="en-US" dirty="0"/>
              <a:t>Read info</a:t>
            </a:r>
          </a:p>
          <a:p>
            <a:r>
              <a:rPr lang="en-US" dirty="0"/>
              <a:t>Get in touch: Ambassador / PWG</a:t>
            </a:r>
          </a:p>
          <a:p>
            <a:r>
              <a:rPr lang="en-US" dirty="0"/>
              <a:t>Ask questions</a:t>
            </a:r>
          </a:p>
          <a:p>
            <a:r>
              <a:rPr lang="en-US" dirty="0"/>
              <a:t>Prepare members</a:t>
            </a:r>
          </a:p>
          <a:p>
            <a:r>
              <a:rPr lang="en-US" dirty="0"/>
              <a:t>Ensure working member login</a:t>
            </a:r>
          </a:p>
          <a:p>
            <a:r>
              <a:rPr lang="en-US" dirty="0"/>
              <a:t>Find helpers</a:t>
            </a:r>
          </a:p>
          <a:p>
            <a:endParaRPr lang="en-US" dirty="0"/>
          </a:p>
          <a:p>
            <a:r>
              <a:rPr lang="en-US" dirty="0"/>
              <a:t>Enjoy the future</a:t>
            </a:r>
          </a:p>
        </p:txBody>
      </p:sp>
      <p:sp>
        <p:nvSpPr>
          <p:cNvPr id="4" name="Title 1"/>
          <p:cNvSpPr txBox="1">
            <a:spLocks/>
          </p:cNvSpPr>
          <p:nvPr/>
        </p:nvSpPr>
        <p:spPr bwMode="auto">
          <a:xfrm rot="829037">
            <a:off x="5201352" y="1057126"/>
            <a:ext cx="3886200" cy="1143000"/>
          </a:xfrm>
          <a:prstGeom prst="rect">
            <a:avLst/>
          </a:prstGeom>
          <a:solidFill>
            <a:srgbClr val="F2DF74"/>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27000" dir="12000000" sx="105000" sy="105000" kx="-1200000" algn="bl" rotWithShape="0">
              <a:prstClr val="black">
                <a:alpha val="20000"/>
              </a:prstClr>
            </a:outerShdw>
          </a:effectLst>
          <a:scene3d>
            <a:camera prst="orthographicFront"/>
            <a:lightRig rig="threePt" dir="t"/>
          </a:scene3d>
          <a:sp3d prstMaterial="softEdge">
            <a:bevelT w="101600" prst="riblet"/>
          </a:sp3d>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a:solidFill>
                  <a:srgbClr val="063052"/>
                </a:solidFill>
                <a:effectLst>
                  <a:outerShdw blurRad="38100" dist="38100" dir="2700000" algn="tl">
                    <a:schemeClr val="bg2">
                      <a:alpha val="35000"/>
                    </a:schemeClr>
                  </a:outerShdw>
                </a:effectLst>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algn="ctr"/>
            <a:r>
              <a:rPr lang="en-US" sz="4800" kern="0" dirty="0">
                <a:ln w="13462">
                  <a:solidFill>
                    <a:schemeClr val="bg1"/>
                  </a:solidFill>
                  <a:prstDash val="solid"/>
                </a:ln>
                <a:solidFill>
                  <a:srgbClr val="FF0000"/>
                </a:solidFill>
                <a:effectLst>
                  <a:outerShdw dist="38100" dir="2700000" algn="bl" rotWithShape="0">
                    <a:schemeClr val="accent5"/>
                  </a:outerShdw>
                </a:effectLst>
                <a:latin typeface="Abadi MT Condensed Extra Bold" charset="0"/>
                <a:ea typeface="Abadi MT Condensed Extra Bold" charset="0"/>
                <a:cs typeface="Abadi MT Condensed Extra Bold" charset="0"/>
              </a:rPr>
              <a:t>Don</a:t>
            </a:r>
            <a:r>
              <a:rPr lang="de-DE" sz="4800" kern="0" dirty="0">
                <a:ln w="13462">
                  <a:solidFill>
                    <a:schemeClr val="bg1"/>
                  </a:solidFill>
                  <a:prstDash val="solid"/>
                </a:ln>
                <a:solidFill>
                  <a:srgbClr val="FF0000"/>
                </a:solidFill>
                <a:effectLst>
                  <a:outerShdw dist="38100" dir="2700000" algn="bl" rotWithShape="0">
                    <a:schemeClr val="accent5"/>
                  </a:outerShdw>
                </a:effectLst>
                <a:latin typeface="Abadi MT Condensed Extra Bold" charset="0"/>
                <a:ea typeface="Abadi MT Condensed Extra Bold" charset="0"/>
                <a:cs typeface="Abadi MT Condensed Extra Bold" charset="0"/>
              </a:rPr>
              <a:t>´t </a:t>
            </a:r>
            <a:r>
              <a:rPr lang="de-DE" sz="4800" kern="0" dirty="0" err="1">
                <a:ln w="13462">
                  <a:solidFill>
                    <a:schemeClr val="bg1"/>
                  </a:solidFill>
                  <a:prstDash val="solid"/>
                </a:ln>
                <a:solidFill>
                  <a:srgbClr val="FF0000"/>
                </a:solidFill>
                <a:effectLst>
                  <a:outerShdw dist="38100" dir="2700000" algn="bl" rotWithShape="0">
                    <a:schemeClr val="accent5"/>
                  </a:outerShdw>
                </a:effectLst>
                <a:latin typeface="Abadi MT Condensed Extra Bold" charset="0"/>
                <a:ea typeface="Abadi MT Condensed Extra Bold" charset="0"/>
                <a:cs typeface="Abadi MT Condensed Extra Bold" charset="0"/>
              </a:rPr>
              <a:t>panic</a:t>
            </a:r>
            <a:r>
              <a:rPr lang="de-DE" sz="4800" kern="0" dirty="0">
                <a:ln w="13462">
                  <a:solidFill>
                    <a:schemeClr val="bg1"/>
                  </a:solidFill>
                  <a:prstDash val="solid"/>
                </a:ln>
                <a:solidFill>
                  <a:srgbClr val="FF0000"/>
                </a:solidFill>
                <a:effectLst>
                  <a:outerShdw dist="38100" dir="2700000" algn="bl" rotWithShape="0">
                    <a:schemeClr val="accent5"/>
                  </a:outerShdw>
                </a:effectLst>
                <a:latin typeface="Abadi MT Condensed Extra Bold" charset="0"/>
                <a:ea typeface="Abadi MT Condensed Extra Bold" charset="0"/>
                <a:cs typeface="Abadi MT Condensed Extra Bold" charset="0"/>
              </a:rPr>
              <a:t>!</a:t>
            </a:r>
            <a:endParaRPr lang="en-US" sz="4800" kern="0" dirty="0">
              <a:ln w="13462">
                <a:solidFill>
                  <a:schemeClr val="bg1"/>
                </a:solidFill>
                <a:prstDash val="solid"/>
              </a:ln>
              <a:solidFill>
                <a:srgbClr val="FF0000"/>
              </a:solidFill>
              <a:effectLst>
                <a:outerShdw dist="38100" dir="2700000" algn="bl" rotWithShape="0">
                  <a:schemeClr val="accent5"/>
                </a:outerShdw>
              </a:effectLst>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34151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600200"/>
            <a:ext cx="9144000" cy="3505200"/>
          </a:xfrm>
        </p:spPr>
        <p:txBody>
          <a:bodyPr/>
          <a:lstStyle/>
          <a:p>
            <a:r>
              <a:rPr lang="de-DE" dirty="0" err="1"/>
              <a:t>Questions</a:t>
            </a:r>
            <a:r>
              <a:rPr lang="de-DE" dirty="0"/>
              <a:t>?</a:t>
            </a:r>
            <a:br>
              <a:rPr lang="de-DE" dirty="0"/>
            </a:br>
            <a:br>
              <a:rPr lang="de-DE" dirty="0"/>
            </a:br>
            <a:r>
              <a:rPr lang="de-DE" dirty="0" err="1"/>
              <a:t>Come</a:t>
            </a:r>
            <a:r>
              <a:rPr lang="de-DE" dirty="0"/>
              <a:t> </a:t>
            </a:r>
            <a:r>
              <a:rPr lang="de-DE" dirty="0" err="1"/>
              <a:t>to</a:t>
            </a:r>
            <a:r>
              <a:rPr lang="de-DE" dirty="0"/>
              <a:t> </a:t>
            </a:r>
            <a:r>
              <a:rPr lang="de-DE" dirty="0" err="1"/>
              <a:t>us</a:t>
            </a:r>
            <a:r>
              <a:rPr lang="de-DE" dirty="0"/>
              <a:t>...</a:t>
            </a:r>
          </a:p>
        </p:txBody>
      </p:sp>
    </p:spTree>
    <p:extLst>
      <p:ext uri="{BB962C8B-B14F-4D97-AF65-F5344CB8AC3E}">
        <p14:creationId xmlns:p14="http://schemas.microsoft.com/office/powerpoint/2010/main" val="200503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DE"/>
          </a:p>
        </p:txBody>
      </p:sp>
      <p:sp>
        <p:nvSpPr>
          <p:cNvPr id="6" name="Inhaltsplatzhalter 5"/>
          <p:cNvSpPr>
            <a:spLocks noGrp="1"/>
          </p:cNvSpPr>
          <p:nvPr>
            <p:ph idx="1"/>
          </p:nvPr>
        </p:nvSpPr>
        <p:spPr/>
        <p:txBody>
          <a:bodyPr/>
          <a:lstStyle/>
          <a:p>
            <a:pPr marL="0" indent="0" algn="ctr">
              <a:buNone/>
            </a:pPr>
            <a:r>
              <a:rPr lang="de-DE" sz="4000" dirty="0">
                <a:latin typeface="Abadi MT Condensed Extra Bold" charset="0"/>
                <a:ea typeface="Abadi MT Condensed Extra Bold" charset="0"/>
                <a:cs typeface="Abadi MT Condensed Extra Bold" charset="0"/>
              </a:rPr>
              <a:t>The </a:t>
            </a:r>
            <a:r>
              <a:rPr lang="de-DE" sz="4000" dirty="0" err="1">
                <a:latin typeface="Abadi MT Condensed Extra Bold" charset="0"/>
                <a:ea typeface="Abadi MT Condensed Extra Bold" charset="0"/>
                <a:cs typeface="Abadi MT Condensed Extra Bold" charset="0"/>
              </a:rPr>
              <a:t>electric</a:t>
            </a:r>
            <a:r>
              <a:rPr lang="de-DE" sz="4000" dirty="0">
                <a:latin typeface="Abadi MT Condensed Extra Bold" charset="0"/>
                <a:ea typeface="Abadi MT Condensed Extra Bold" charset="0"/>
                <a:cs typeface="Abadi MT Condensed Extra Bold" charset="0"/>
              </a:rPr>
              <a:t> light </a:t>
            </a:r>
          </a:p>
          <a:p>
            <a:pPr marL="0" indent="0" algn="ctr">
              <a:buNone/>
            </a:pPr>
            <a:r>
              <a:rPr lang="de-DE" sz="4000" dirty="0" err="1">
                <a:latin typeface="Abadi MT Condensed Extra Bold" charset="0"/>
                <a:ea typeface="Abadi MT Condensed Extra Bold" charset="0"/>
                <a:cs typeface="Abadi MT Condensed Extra Bold" charset="0"/>
              </a:rPr>
              <a:t>did</a:t>
            </a:r>
            <a:r>
              <a:rPr lang="de-DE" sz="4000" dirty="0">
                <a:latin typeface="Abadi MT Condensed Extra Bold" charset="0"/>
                <a:ea typeface="Abadi MT Condensed Extra Bold" charset="0"/>
                <a:cs typeface="Abadi MT Condensed Extra Bold" charset="0"/>
              </a:rPr>
              <a:t> not </a:t>
            </a:r>
            <a:r>
              <a:rPr lang="de-DE" sz="4000" dirty="0" err="1">
                <a:latin typeface="Abadi MT Condensed Extra Bold" charset="0"/>
                <a:ea typeface="Abadi MT Condensed Extra Bold" charset="0"/>
                <a:cs typeface="Abadi MT Condensed Extra Bold" charset="0"/>
              </a:rPr>
              <a:t>come</a:t>
            </a:r>
            <a:r>
              <a:rPr lang="de-DE" sz="4000" dirty="0">
                <a:latin typeface="Abadi MT Condensed Extra Bold" charset="0"/>
                <a:ea typeface="Abadi MT Condensed Extra Bold" charset="0"/>
                <a:cs typeface="Abadi MT Condensed Extra Bold" charset="0"/>
              </a:rPr>
              <a:t> </a:t>
            </a:r>
            <a:r>
              <a:rPr lang="de-DE" sz="4000" dirty="0" err="1">
                <a:latin typeface="Abadi MT Condensed Extra Bold" charset="0"/>
                <a:ea typeface="Abadi MT Condensed Extra Bold" charset="0"/>
                <a:cs typeface="Abadi MT Condensed Extra Bold" charset="0"/>
              </a:rPr>
              <a:t>from</a:t>
            </a:r>
            <a:r>
              <a:rPr lang="de-DE" sz="4000" dirty="0">
                <a:latin typeface="Abadi MT Condensed Extra Bold" charset="0"/>
                <a:ea typeface="Abadi MT Condensed Extra Bold" charset="0"/>
                <a:cs typeface="Abadi MT Condensed Extra Bold" charset="0"/>
              </a:rPr>
              <a:t> </a:t>
            </a:r>
          </a:p>
          <a:p>
            <a:pPr marL="0" indent="0" algn="ctr">
              <a:buNone/>
            </a:pPr>
            <a:r>
              <a:rPr lang="de-DE" sz="4000" dirty="0" err="1">
                <a:latin typeface="Abadi MT Condensed Extra Bold" charset="0"/>
                <a:ea typeface="Abadi MT Condensed Extra Bold" charset="0"/>
                <a:cs typeface="Abadi MT Condensed Extra Bold" charset="0"/>
              </a:rPr>
              <a:t>the</a:t>
            </a:r>
            <a:r>
              <a:rPr lang="de-DE" sz="4000" dirty="0">
                <a:latin typeface="Abadi MT Condensed Extra Bold" charset="0"/>
                <a:ea typeface="Abadi MT Condensed Extra Bold" charset="0"/>
                <a:cs typeface="Abadi MT Condensed Extra Bold" charset="0"/>
              </a:rPr>
              <a:t> </a:t>
            </a:r>
            <a:r>
              <a:rPr lang="de-DE" sz="4000" dirty="0" err="1">
                <a:latin typeface="Abadi MT Condensed Extra Bold" charset="0"/>
                <a:ea typeface="Abadi MT Condensed Extra Bold" charset="0"/>
                <a:cs typeface="Abadi MT Condensed Extra Bold" charset="0"/>
              </a:rPr>
              <a:t>continuous</a:t>
            </a:r>
            <a:r>
              <a:rPr lang="de-DE" sz="4000" dirty="0">
                <a:latin typeface="Abadi MT Condensed Extra Bold" charset="0"/>
                <a:ea typeface="Abadi MT Condensed Extra Bold" charset="0"/>
                <a:cs typeface="Abadi MT Condensed Extra Bold" charset="0"/>
              </a:rPr>
              <a:t> </a:t>
            </a:r>
            <a:r>
              <a:rPr lang="de-DE" sz="4000" dirty="0" err="1">
                <a:latin typeface="Abadi MT Condensed Extra Bold" charset="0"/>
                <a:ea typeface="Abadi MT Condensed Extra Bold" charset="0"/>
                <a:cs typeface="Abadi MT Condensed Extra Bold" charset="0"/>
              </a:rPr>
              <a:t>improvement</a:t>
            </a:r>
            <a:r>
              <a:rPr lang="de-DE" sz="4000" dirty="0">
                <a:latin typeface="Abadi MT Condensed Extra Bold" charset="0"/>
                <a:ea typeface="Abadi MT Condensed Extra Bold" charset="0"/>
                <a:cs typeface="Abadi MT Condensed Extra Bold" charset="0"/>
              </a:rPr>
              <a:t> </a:t>
            </a:r>
          </a:p>
          <a:p>
            <a:pPr marL="0" indent="0" algn="ctr">
              <a:buNone/>
            </a:pPr>
            <a:r>
              <a:rPr lang="de-DE" sz="4000" dirty="0" err="1">
                <a:latin typeface="Abadi MT Condensed Extra Bold" charset="0"/>
                <a:ea typeface="Abadi MT Condensed Extra Bold" charset="0"/>
                <a:cs typeface="Abadi MT Condensed Extra Bold" charset="0"/>
              </a:rPr>
              <a:t>of</a:t>
            </a:r>
            <a:r>
              <a:rPr lang="de-DE" sz="4000" dirty="0">
                <a:latin typeface="Abadi MT Condensed Extra Bold" charset="0"/>
                <a:ea typeface="Abadi MT Condensed Extra Bold" charset="0"/>
                <a:cs typeface="Abadi MT Condensed Extra Bold" charset="0"/>
              </a:rPr>
              <a:t> </a:t>
            </a:r>
            <a:r>
              <a:rPr lang="de-DE" sz="4000" dirty="0" err="1">
                <a:latin typeface="Abadi MT Condensed Extra Bold" charset="0"/>
                <a:ea typeface="Abadi MT Condensed Extra Bold" charset="0"/>
                <a:cs typeface="Abadi MT Condensed Extra Bold" charset="0"/>
              </a:rPr>
              <a:t>Candles</a:t>
            </a:r>
            <a:r>
              <a:rPr lang="de-DE" sz="4000" dirty="0">
                <a:latin typeface="Abadi MT Condensed Extra Bold" charset="0"/>
                <a:ea typeface="Abadi MT Condensed Extra Bold" charset="0"/>
                <a:cs typeface="Abadi MT Condensed Extra Bold" charset="0"/>
              </a:rPr>
              <a:t>.</a:t>
            </a:r>
          </a:p>
          <a:p>
            <a:pPr algn="r"/>
            <a:r>
              <a:rPr lang="de-DE" dirty="0"/>
              <a:t>Oren </a:t>
            </a:r>
            <a:r>
              <a:rPr lang="de-DE" dirty="0" err="1"/>
              <a:t>Harari</a:t>
            </a:r>
            <a:endParaRPr lang="de-DE" dirty="0"/>
          </a:p>
        </p:txBody>
      </p:sp>
    </p:spTree>
    <p:extLst>
      <p:ext uri="{BB962C8B-B14F-4D97-AF65-F5344CB8AC3E}">
        <p14:creationId xmlns:p14="http://schemas.microsoft.com/office/powerpoint/2010/main" val="164402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ung 3"/>
          <p:cNvGrpSpPr/>
          <p:nvPr/>
        </p:nvGrpSpPr>
        <p:grpSpPr>
          <a:xfrm>
            <a:off x="5105400" y="685800"/>
            <a:ext cx="2743200" cy="5943600"/>
            <a:chOff x="5334000" y="990600"/>
            <a:chExt cx="2438400" cy="4941210"/>
          </a:xfrm>
        </p:grpSpPr>
        <p:pic>
          <p:nvPicPr>
            <p:cNvPr id="2" name="Bild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0" y="990600"/>
              <a:ext cx="2438400" cy="4941210"/>
            </a:xfrm>
            <a:prstGeom prst="rect">
              <a:avLst/>
            </a:prstGeom>
          </p:spPr>
        </p:pic>
        <p:sp>
          <p:nvSpPr>
            <p:cNvPr id="3" name="Rechteck 2"/>
            <p:cNvSpPr/>
            <p:nvPr/>
          </p:nvSpPr>
          <p:spPr>
            <a:xfrm>
              <a:off x="6019800" y="45720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Bild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1781813"/>
            <a:ext cx="1403542" cy="3751573"/>
          </a:xfrm>
          <a:prstGeom prst="rect">
            <a:avLst/>
          </a:prstGeom>
        </p:spPr>
      </p:pic>
    </p:spTree>
    <p:extLst>
      <p:ext uri="{BB962C8B-B14F-4D97-AF65-F5344CB8AC3E}">
        <p14:creationId xmlns:p14="http://schemas.microsoft.com/office/powerpoint/2010/main" val="146277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slide 5-signpo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94809" y="0"/>
            <a:ext cx="4749191" cy="6515100"/>
          </a:xfrm>
          <a:prstGeom prst="rect">
            <a:avLst/>
          </a:prstGeom>
          <a:effectLst>
            <a:outerShdw blurRad="193675" dist="63500" dir="5400000" algn="t" rotWithShape="0">
              <a:prstClr val="black">
                <a:alpha val="40000"/>
              </a:prstClr>
            </a:outerShdw>
          </a:effectLst>
        </p:spPr>
      </p:pic>
      <p:sp>
        <p:nvSpPr>
          <p:cNvPr id="2" name="Titel 1"/>
          <p:cNvSpPr>
            <a:spLocks noGrp="1"/>
          </p:cNvSpPr>
          <p:nvPr>
            <p:ph type="title"/>
          </p:nvPr>
        </p:nvSpPr>
        <p:spPr>
          <a:xfrm>
            <a:off x="990600" y="1066800"/>
            <a:ext cx="5334000" cy="5562600"/>
          </a:xfrm>
        </p:spPr>
        <p:txBody>
          <a:bodyPr anchor="t" anchorCtr="0"/>
          <a:lstStyle/>
          <a:p>
            <a:pPr algn="l"/>
            <a:r>
              <a:rPr lang="de-DE" b="0" dirty="0"/>
              <a:t>Agenda:</a:t>
            </a:r>
            <a:br>
              <a:rPr lang="de-DE" b="0" dirty="0"/>
            </a:br>
            <a:br>
              <a:rPr lang="de-DE" b="0" dirty="0"/>
            </a:br>
            <a:r>
              <a:rPr lang="de-DE" sz="2600" b="0" dirty="0"/>
              <a:t>+ </a:t>
            </a:r>
            <a:r>
              <a:rPr lang="de-DE" sz="2600" b="0" dirty="0" err="1"/>
              <a:t>about</a:t>
            </a:r>
            <a:r>
              <a:rPr lang="de-DE" sz="2600" b="0" dirty="0"/>
              <a:t> PATHWAYS</a:t>
            </a:r>
            <a:br>
              <a:rPr lang="de-DE" sz="2600" b="0" dirty="0"/>
            </a:br>
            <a:r>
              <a:rPr lang="de-DE" sz="2600" b="0" dirty="0"/>
              <a:t>+ </a:t>
            </a:r>
            <a:r>
              <a:rPr lang="de-DE" sz="2600" b="0" dirty="0" err="1"/>
              <a:t>when</a:t>
            </a:r>
            <a:br>
              <a:rPr lang="de-DE" sz="2600" b="0" dirty="0"/>
            </a:br>
            <a:r>
              <a:rPr lang="de-DE" sz="2600" b="0" dirty="0"/>
              <a:t>+ </a:t>
            </a:r>
            <a:r>
              <a:rPr lang="de-DE" sz="2600" b="0" dirty="0" err="1"/>
              <a:t>how</a:t>
            </a:r>
            <a:br>
              <a:rPr lang="de-DE" sz="2600" b="0" dirty="0"/>
            </a:br>
            <a:r>
              <a:rPr lang="de-DE" sz="2600" b="0" dirty="0"/>
              <a:t>+ </a:t>
            </a:r>
            <a:r>
              <a:rPr lang="de-DE" sz="2600" b="0" dirty="0" err="1"/>
              <a:t>what</a:t>
            </a:r>
            <a:r>
              <a:rPr lang="de-DE" sz="2600" b="0" dirty="0"/>
              <a:t> </a:t>
            </a:r>
            <a:r>
              <a:rPr lang="de-DE" sz="2600" b="0" dirty="0" err="1"/>
              <a:t>to</a:t>
            </a:r>
            <a:r>
              <a:rPr lang="de-DE" sz="2600" b="0" dirty="0"/>
              <a:t> do</a:t>
            </a:r>
            <a:br>
              <a:rPr lang="de-DE" sz="2600" b="0" dirty="0"/>
            </a:br>
            <a:br>
              <a:rPr lang="de-DE" sz="2600" b="0" dirty="0"/>
            </a:br>
            <a:r>
              <a:rPr lang="de-DE" sz="2600" b="0" dirty="0"/>
              <a:t>+ </a:t>
            </a:r>
            <a:r>
              <a:rPr lang="de-DE" sz="2600" b="0" dirty="0" err="1"/>
              <a:t>questions</a:t>
            </a:r>
            <a:endParaRPr lang="de-DE" sz="2600" b="0" dirty="0"/>
          </a:p>
        </p:txBody>
      </p:sp>
    </p:spTree>
    <p:extLst>
      <p:ext uri="{BB962C8B-B14F-4D97-AF65-F5344CB8AC3E}">
        <p14:creationId xmlns:p14="http://schemas.microsoft.com/office/powerpoint/2010/main" val="37694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5105400" cy="1143000"/>
          </a:xfrm>
        </p:spPr>
        <p:txBody>
          <a:bodyPr/>
          <a:lstStyle/>
          <a:p>
            <a:pPr algn="ctr"/>
            <a:r>
              <a:rPr lang="en-US" dirty="0"/>
              <a:t>About Pathways</a:t>
            </a:r>
          </a:p>
        </p:txBody>
      </p:sp>
      <p:sp>
        <p:nvSpPr>
          <p:cNvPr id="3" name="Content Placeholder 2"/>
          <p:cNvSpPr>
            <a:spLocks noGrp="1"/>
          </p:cNvSpPr>
          <p:nvPr>
            <p:ph idx="1"/>
          </p:nvPr>
        </p:nvSpPr>
        <p:spPr>
          <a:xfrm>
            <a:off x="762000" y="1824037"/>
            <a:ext cx="5029200" cy="4500563"/>
          </a:xfrm>
        </p:spPr>
        <p:txBody>
          <a:bodyPr/>
          <a:lstStyle/>
          <a:p>
            <a:r>
              <a:rPr lang="en-US" dirty="0"/>
              <a:t>WHY Pathways? </a:t>
            </a:r>
          </a:p>
          <a:p>
            <a:pPr lvl="1"/>
            <a:r>
              <a:rPr lang="en-US" dirty="0"/>
              <a:t>&lt; 10% CC, CL</a:t>
            </a:r>
          </a:p>
          <a:p>
            <a:pPr lvl="1"/>
            <a:r>
              <a:rPr lang="en-US" dirty="0"/>
              <a:t>not real life-relevant</a:t>
            </a:r>
          </a:p>
          <a:p>
            <a:pPr lvl="1"/>
            <a:r>
              <a:rPr lang="en-US" dirty="0"/>
              <a:t>choice</a:t>
            </a:r>
          </a:p>
          <a:p>
            <a:r>
              <a:rPr lang="en-US" dirty="0"/>
              <a:t>What’s new</a:t>
            </a:r>
          </a:p>
          <a:p>
            <a:pPr lvl="1"/>
            <a:r>
              <a:rPr lang="en-US" dirty="0"/>
              <a:t>10 = 280</a:t>
            </a:r>
          </a:p>
          <a:p>
            <a:pPr lvl="1"/>
            <a:r>
              <a:rPr lang="en-US" dirty="0"/>
              <a:t>survey and choice</a:t>
            </a:r>
          </a:p>
          <a:p>
            <a:pPr lvl="1"/>
            <a:r>
              <a:rPr lang="en-US" dirty="0"/>
              <a:t>online</a:t>
            </a:r>
          </a:p>
          <a:p>
            <a:r>
              <a:rPr lang="en-US" dirty="0"/>
              <a:t>Everything stays</a:t>
            </a:r>
          </a:p>
          <a:p>
            <a:endParaRPr lang="en-US" dirty="0"/>
          </a:p>
        </p:txBody>
      </p:sp>
      <p:grpSp>
        <p:nvGrpSpPr>
          <p:cNvPr id="5" name="Gruppierung 4"/>
          <p:cNvGrpSpPr/>
          <p:nvPr/>
        </p:nvGrpSpPr>
        <p:grpSpPr>
          <a:xfrm>
            <a:off x="6096000" y="685800"/>
            <a:ext cx="2743200" cy="5943600"/>
            <a:chOff x="5334000" y="990600"/>
            <a:chExt cx="2438400" cy="4941210"/>
          </a:xfrm>
        </p:grpSpPr>
        <p:pic>
          <p:nvPicPr>
            <p:cNvPr id="6" name="Bild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0" y="990600"/>
              <a:ext cx="2438400" cy="4941210"/>
            </a:xfrm>
            <a:prstGeom prst="rect">
              <a:avLst/>
            </a:prstGeom>
          </p:spPr>
        </p:pic>
        <p:sp>
          <p:nvSpPr>
            <p:cNvPr id="7" name="Rechteck 6"/>
            <p:cNvSpPr/>
            <p:nvPr/>
          </p:nvSpPr>
          <p:spPr>
            <a:xfrm>
              <a:off x="6019800" y="45720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80600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Schedule - </a:t>
            </a:r>
            <a:r>
              <a:rPr lang="de-DE" dirty="0" err="1"/>
              <a:t>FlipChart</a:t>
            </a:r>
            <a:endParaRPr lang="de-DE" dirty="0"/>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961364" y="592515"/>
            <a:ext cx="4582436" cy="6113085"/>
          </a:xfrm>
        </p:spPr>
      </p:pic>
    </p:spTree>
    <p:extLst>
      <p:ext uri="{BB962C8B-B14F-4D97-AF65-F5344CB8AC3E}">
        <p14:creationId xmlns:p14="http://schemas.microsoft.com/office/powerpoint/2010/main" val="102419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Rollout</a:t>
            </a:r>
          </a:p>
        </p:txBody>
      </p:sp>
      <p:sp>
        <p:nvSpPr>
          <p:cNvPr id="3" name="Content Placeholder 2"/>
          <p:cNvSpPr>
            <a:spLocks noGrp="1"/>
          </p:cNvSpPr>
          <p:nvPr>
            <p:ph idx="1"/>
          </p:nvPr>
        </p:nvSpPr>
        <p:spPr/>
        <p:txBody>
          <a:bodyPr/>
          <a:lstStyle/>
          <a:p>
            <a:r>
              <a:rPr lang="en-US" dirty="0"/>
              <a:t>New Program: Survey + Choice</a:t>
            </a:r>
          </a:p>
          <a:p>
            <a:endParaRPr lang="en-US" dirty="0"/>
          </a:p>
          <a:p>
            <a:r>
              <a:rPr lang="en-US" dirty="0"/>
              <a:t>Pathways || Current Program</a:t>
            </a:r>
          </a:p>
          <a:p>
            <a:endParaRPr lang="en-US" dirty="0"/>
          </a:p>
          <a:p>
            <a:r>
              <a:rPr lang="en-US" dirty="0"/>
              <a:t>More trainings for Officers</a:t>
            </a:r>
          </a:p>
          <a:p>
            <a:endParaRPr lang="en-US" dirty="0"/>
          </a:p>
          <a:p>
            <a:r>
              <a:rPr lang="en-US" dirty="0"/>
              <a:t>DCP = Pathways + current program</a:t>
            </a:r>
          </a:p>
        </p:txBody>
      </p:sp>
    </p:spTree>
    <p:extLst>
      <p:ext uri="{BB962C8B-B14F-4D97-AF65-F5344CB8AC3E}">
        <p14:creationId xmlns:p14="http://schemas.microsoft.com/office/powerpoint/2010/main" val="414509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a:t>
            </a:r>
            <a:r>
              <a:rPr lang="de-DE" dirty="0" err="1"/>
              <a:t>Programs</a:t>
            </a:r>
            <a:r>
              <a:rPr lang="de-DE" dirty="0"/>
              <a:t> in Parallel	</a:t>
            </a:r>
          </a:p>
        </p:txBody>
      </p:sp>
      <p:sp>
        <p:nvSpPr>
          <p:cNvPr id="3" name="Inhaltsplatzhalter 2"/>
          <p:cNvSpPr>
            <a:spLocks noGrp="1"/>
          </p:cNvSpPr>
          <p:nvPr>
            <p:ph idx="1"/>
          </p:nvPr>
        </p:nvSpPr>
        <p:spPr/>
        <p:txBody>
          <a:bodyPr/>
          <a:lstStyle/>
          <a:p>
            <a:r>
              <a:rPr lang="de-DE" dirty="0" err="1"/>
              <a:t>How</a:t>
            </a:r>
            <a:r>
              <a:rPr lang="de-DE" dirty="0"/>
              <a:t> </a:t>
            </a:r>
            <a:r>
              <a:rPr lang="de-DE" dirty="0" err="1"/>
              <a:t>much</a:t>
            </a:r>
            <a:r>
              <a:rPr lang="de-DE" dirty="0"/>
              <a:t> </a:t>
            </a:r>
            <a:r>
              <a:rPr lang="de-DE" dirty="0" err="1"/>
              <a:t>effort</a:t>
            </a:r>
            <a:r>
              <a:rPr lang="de-DE" dirty="0"/>
              <a:t>? </a:t>
            </a:r>
          </a:p>
          <a:p>
            <a:r>
              <a:rPr lang="de-DE" dirty="0" err="1"/>
              <a:t>Preparations</a:t>
            </a:r>
            <a:r>
              <a:rPr lang="de-DE" dirty="0"/>
              <a:t> </a:t>
            </a:r>
            <a:r>
              <a:rPr lang="de-DE" dirty="0" err="1"/>
              <a:t>for</a:t>
            </a:r>
            <a:r>
              <a:rPr lang="de-DE" dirty="0"/>
              <a:t> </a:t>
            </a:r>
            <a:r>
              <a:rPr lang="de-DE" dirty="0" err="1"/>
              <a:t>trainings</a:t>
            </a:r>
            <a:r>
              <a:rPr lang="de-DE" dirty="0"/>
              <a:t> &amp; </a:t>
            </a:r>
            <a:r>
              <a:rPr lang="de-DE" dirty="0" err="1"/>
              <a:t>support</a:t>
            </a:r>
            <a:endParaRPr lang="de-DE" dirty="0"/>
          </a:p>
          <a:p>
            <a:r>
              <a:rPr lang="de-DE" dirty="0" err="1"/>
              <a:t>Recommendation</a:t>
            </a:r>
            <a:r>
              <a:rPr lang="de-DE" dirty="0"/>
              <a:t>: </a:t>
            </a:r>
            <a:br>
              <a:rPr lang="de-DE" dirty="0"/>
            </a:br>
            <a:r>
              <a:rPr lang="de-DE" dirty="0"/>
              <a:t>1 VPE + 1 </a:t>
            </a:r>
            <a:r>
              <a:rPr lang="de-DE" dirty="0" err="1"/>
              <a:t>Assisting</a:t>
            </a:r>
            <a:r>
              <a:rPr lang="de-DE" dirty="0"/>
              <a:t> VPE </a:t>
            </a:r>
            <a:br>
              <a:rPr lang="de-DE" dirty="0"/>
            </a:br>
            <a:endParaRPr lang="de-DE" dirty="0"/>
          </a:p>
        </p:txBody>
      </p:sp>
    </p:spTree>
    <p:extLst>
      <p:ext uri="{BB962C8B-B14F-4D97-AF65-F5344CB8AC3E}">
        <p14:creationId xmlns:p14="http://schemas.microsoft.com/office/powerpoint/2010/main" val="204629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Example</a:t>
            </a:r>
            <a:r>
              <a:rPr lang="de-DE" dirty="0"/>
              <a:t> </a:t>
            </a:r>
            <a:r>
              <a:rPr lang="de-DE" dirty="0" err="1"/>
              <a:t>path</a:t>
            </a:r>
            <a:endParaRPr lang="de-DE" dirty="0"/>
          </a:p>
        </p:txBody>
      </p:sp>
      <p:sp>
        <p:nvSpPr>
          <p:cNvPr id="3" name="Inhaltsplatzhalter 2"/>
          <p:cNvSpPr>
            <a:spLocks noGrp="1"/>
          </p:cNvSpPr>
          <p:nvPr>
            <p:ph idx="1"/>
          </p:nvPr>
        </p:nvSpPr>
        <p:spPr/>
        <p:txBody>
          <a:bodyPr/>
          <a:lstStyle/>
          <a:p>
            <a:br>
              <a:rPr lang="de-DE" dirty="0"/>
            </a:br>
            <a:endParaRPr lang="de-DE" dirty="0"/>
          </a:p>
        </p:txBody>
      </p:sp>
      <p:pic>
        <p:nvPicPr>
          <p:cNvPr id="4" name="Picture 3">
            <a:extLst>
              <a:ext uri="{FF2B5EF4-FFF2-40B4-BE49-F238E27FC236}">
                <a16:creationId xmlns:a16="http://schemas.microsoft.com/office/drawing/2014/main" id="{F45185D6-1D5E-4A1F-BD16-7EBE36BDB17C}"/>
              </a:ext>
            </a:extLst>
          </p:cNvPr>
          <p:cNvPicPr>
            <a:picLocks noChangeAspect="1"/>
          </p:cNvPicPr>
          <p:nvPr/>
        </p:nvPicPr>
        <p:blipFill>
          <a:blip r:embed="rId3"/>
          <a:stretch>
            <a:fillRect/>
          </a:stretch>
        </p:blipFill>
        <p:spPr>
          <a:xfrm>
            <a:off x="-304801" y="0"/>
            <a:ext cx="9878517" cy="6858000"/>
          </a:xfrm>
          <a:prstGeom prst="rect">
            <a:avLst/>
          </a:prstGeom>
        </p:spPr>
      </p:pic>
      <p:sp>
        <p:nvSpPr>
          <p:cNvPr id="5" name="TextBox 4">
            <a:extLst>
              <a:ext uri="{FF2B5EF4-FFF2-40B4-BE49-F238E27FC236}">
                <a16:creationId xmlns:a16="http://schemas.microsoft.com/office/drawing/2014/main" id="{89A78C33-20C6-4BD7-96AC-95223DF525D9}"/>
              </a:ext>
            </a:extLst>
          </p:cNvPr>
          <p:cNvSpPr txBox="1"/>
          <p:nvPr/>
        </p:nvSpPr>
        <p:spPr>
          <a:xfrm>
            <a:off x="2081757" y="1399032"/>
            <a:ext cx="5105400" cy="38150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Presentation Mastery</a:t>
            </a:r>
          </a:p>
        </p:txBody>
      </p:sp>
      <p:sp>
        <p:nvSpPr>
          <p:cNvPr id="6" name="TextBox 5">
            <a:extLst>
              <a:ext uri="{FF2B5EF4-FFF2-40B4-BE49-F238E27FC236}">
                <a16:creationId xmlns:a16="http://schemas.microsoft.com/office/drawing/2014/main" id="{FA4153A3-3813-44F8-AD19-DB5254AD0D8A}"/>
              </a:ext>
            </a:extLst>
          </p:cNvPr>
          <p:cNvSpPr txBox="1"/>
          <p:nvPr/>
        </p:nvSpPr>
        <p:spPr>
          <a:xfrm>
            <a:off x="2072613" y="3200400"/>
            <a:ext cx="1661187" cy="461665"/>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Understanding Your Communication Style</a:t>
            </a:r>
          </a:p>
        </p:txBody>
      </p:sp>
      <p:sp>
        <p:nvSpPr>
          <p:cNvPr id="7" name="TextBox 6">
            <a:extLst>
              <a:ext uri="{FF2B5EF4-FFF2-40B4-BE49-F238E27FC236}">
                <a16:creationId xmlns:a16="http://schemas.microsoft.com/office/drawing/2014/main" id="{6798B4FD-7C3F-4AD8-AE48-47508EE0379F}"/>
              </a:ext>
            </a:extLst>
          </p:cNvPr>
          <p:cNvSpPr txBox="1"/>
          <p:nvPr/>
        </p:nvSpPr>
        <p:spPr>
          <a:xfrm>
            <a:off x="2072612" y="4125277"/>
            <a:ext cx="1661187" cy="461665"/>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Effective Body Language</a:t>
            </a:r>
          </a:p>
        </p:txBody>
      </p:sp>
      <p:sp>
        <p:nvSpPr>
          <p:cNvPr id="8" name="TextBox 7">
            <a:extLst>
              <a:ext uri="{FF2B5EF4-FFF2-40B4-BE49-F238E27FC236}">
                <a16:creationId xmlns:a16="http://schemas.microsoft.com/office/drawing/2014/main" id="{DC281D0E-B7FE-4593-A1C6-DC3D087AF6FB}"/>
              </a:ext>
            </a:extLst>
          </p:cNvPr>
          <p:cNvSpPr txBox="1"/>
          <p:nvPr/>
        </p:nvSpPr>
        <p:spPr>
          <a:xfrm>
            <a:off x="3855706" y="3304401"/>
            <a:ext cx="1661187" cy="276999"/>
          </a:xfrm>
          <a:prstGeom prst="rect">
            <a:avLst/>
          </a:prstGeom>
          <a:noFill/>
        </p:spPr>
        <p:txBody>
          <a:bodyPr wrap="square" rtlCol="0">
            <a:spAutoFit/>
          </a:bodyPr>
          <a:lstStyle>
            <a:defPPr>
              <a:defRPr lang="en-US"/>
            </a:defPPr>
            <a:lvl1pPr algn="ctr">
              <a:defRPr sz="1200" b="1">
                <a:latin typeface="Calibri" panose="020F0502020204030204" pitchFamily="34" charset="0"/>
                <a:cs typeface="Calibri" panose="020F0502020204030204" pitchFamily="34" charset="0"/>
              </a:defRPr>
            </a:lvl1pPr>
          </a:lstStyle>
          <a:p>
            <a:r>
              <a:rPr lang="en-US" dirty="0">
                <a:solidFill>
                  <a:schemeClr val="tx1">
                    <a:lumMod val="75000"/>
                    <a:lumOff val="25000"/>
                  </a:schemeClr>
                </a:solidFill>
              </a:rPr>
              <a:t>Persuasive Speaking</a:t>
            </a:r>
          </a:p>
        </p:txBody>
      </p:sp>
      <p:sp>
        <p:nvSpPr>
          <p:cNvPr id="9" name="TextBox 8">
            <a:extLst>
              <a:ext uri="{FF2B5EF4-FFF2-40B4-BE49-F238E27FC236}">
                <a16:creationId xmlns:a16="http://schemas.microsoft.com/office/drawing/2014/main" id="{57EED801-C668-4961-A676-D06C582536AC}"/>
              </a:ext>
            </a:extLst>
          </p:cNvPr>
          <p:cNvSpPr txBox="1"/>
          <p:nvPr/>
        </p:nvSpPr>
        <p:spPr>
          <a:xfrm>
            <a:off x="3895304" y="4157905"/>
            <a:ext cx="1661187" cy="461665"/>
          </a:xfrm>
          <a:prstGeom prst="rect">
            <a:avLst/>
          </a:prstGeom>
          <a:noFill/>
        </p:spPr>
        <p:txBody>
          <a:bodyPr wrap="square" rtlCol="0">
            <a:spAutoFit/>
          </a:bodyPr>
          <a:lstStyle/>
          <a:p>
            <a:pPr algn="ctr"/>
            <a:r>
              <a:rPr lang="en-US" sz="1200" b="1" dirty="0">
                <a:solidFill>
                  <a:srgbClr val="0070C0"/>
                </a:solidFill>
                <a:latin typeface="Calibri" panose="020F0502020204030204" pitchFamily="34" charset="0"/>
                <a:cs typeface="Calibri" panose="020F0502020204030204" pitchFamily="34" charset="0"/>
              </a:rPr>
              <a:t>Understanding Vocal Variety</a:t>
            </a:r>
          </a:p>
        </p:txBody>
      </p:sp>
      <p:sp>
        <p:nvSpPr>
          <p:cNvPr id="10" name="TextBox 9">
            <a:extLst>
              <a:ext uri="{FF2B5EF4-FFF2-40B4-BE49-F238E27FC236}">
                <a16:creationId xmlns:a16="http://schemas.microsoft.com/office/drawing/2014/main" id="{03195BA4-55BC-415D-AF46-BC85D011C876}"/>
              </a:ext>
            </a:extLst>
          </p:cNvPr>
          <p:cNvSpPr txBox="1"/>
          <p:nvPr/>
        </p:nvSpPr>
        <p:spPr>
          <a:xfrm>
            <a:off x="3855705" y="5197408"/>
            <a:ext cx="1661187" cy="276999"/>
          </a:xfrm>
          <a:prstGeom prst="rect">
            <a:avLst/>
          </a:prstGeom>
          <a:noFill/>
        </p:spPr>
        <p:txBody>
          <a:bodyPr wrap="square" rtlCol="0">
            <a:spAutoFit/>
          </a:bodyPr>
          <a:lstStyle/>
          <a:p>
            <a:pPr algn="ctr"/>
            <a:r>
              <a:rPr lang="en-US" sz="1200" b="1" dirty="0">
                <a:solidFill>
                  <a:srgbClr val="0070C0"/>
                </a:solidFill>
                <a:latin typeface="Calibri" panose="020F0502020204030204" pitchFamily="34" charset="0"/>
                <a:cs typeface="Calibri" panose="020F0502020204030204" pitchFamily="34" charset="0"/>
              </a:rPr>
              <a:t>Inspire Your Audience</a:t>
            </a:r>
          </a:p>
        </p:txBody>
      </p:sp>
      <p:sp>
        <p:nvSpPr>
          <p:cNvPr id="11" name="TextBox 10">
            <a:extLst>
              <a:ext uri="{FF2B5EF4-FFF2-40B4-BE49-F238E27FC236}">
                <a16:creationId xmlns:a16="http://schemas.microsoft.com/office/drawing/2014/main" id="{99C1BBBE-F89D-4B9E-B5C2-96352FD3FFC7}"/>
              </a:ext>
            </a:extLst>
          </p:cNvPr>
          <p:cNvSpPr txBox="1"/>
          <p:nvPr/>
        </p:nvSpPr>
        <p:spPr>
          <a:xfrm>
            <a:off x="5614415" y="3198167"/>
            <a:ext cx="1661187" cy="461665"/>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Managing a Difficult</a:t>
            </a:r>
          </a:p>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Audience</a:t>
            </a:r>
          </a:p>
        </p:txBody>
      </p:sp>
      <p:sp>
        <p:nvSpPr>
          <p:cNvPr id="12" name="TextBox 11">
            <a:extLst>
              <a:ext uri="{FF2B5EF4-FFF2-40B4-BE49-F238E27FC236}">
                <a16:creationId xmlns:a16="http://schemas.microsoft.com/office/drawing/2014/main" id="{E86D30AA-B7E2-478C-B498-090BE8434369}"/>
              </a:ext>
            </a:extLst>
          </p:cNvPr>
          <p:cNvSpPr txBox="1"/>
          <p:nvPr/>
        </p:nvSpPr>
        <p:spPr>
          <a:xfrm>
            <a:off x="5614415" y="4164434"/>
            <a:ext cx="1661187" cy="461665"/>
          </a:xfrm>
          <a:prstGeom prst="rect">
            <a:avLst/>
          </a:prstGeom>
          <a:noFill/>
        </p:spPr>
        <p:txBody>
          <a:bodyPr wrap="square" rtlCol="0">
            <a:spAutoFit/>
          </a:bodyPr>
          <a:lstStyle/>
          <a:p>
            <a:pPr algn="ctr"/>
            <a:r>
              <a:rPr lang="en-US" sz="1200" b="1" dirty="0">
                <a:solidFill>
                  <a:srgbClr val="0070C0"/>
                </a:solidFill>
                <a:latin typeface="Calibri" panose="020F0502020204030204" pitchFamily="34" charset="0"/>
                <a:cs typeface="Calibri" panose="020F0502020204030204" pitchFamily="34" charset="0"/>
              </a:rPr>
              <a:t>Question-and-Answer Session</a:t>
            </a:r>
          </a:p>
        </p:txBody>
      </p:sp>
      <p:sp>
        <p:nvSpPr>
          <p:cNvPr id="13" name="TextBox 12">
            <a:extLst>
              <a:ext uri="{FF2B5EF4-FFF2-40B4-BE49-F238E27FC236}">
                <a16:creationId xmlns:a16="http://schemas.microsoft.com/office/drawing/2014/main" id="{32B2A512-BA60-4561-8E15-E6BCF8564FB3}"/>
              </a:ext>
            </a:extLst>
          </p:cNvPr>
          <p:cNvSpPr txBox="1"/>
          <p:nvPr/>
        </p:nvSpPr>
        <p:spPr>
          <a:xfrm>
            <a:off x="7392871" y="3198166"/>
            <a:ext cx="1661187" cy="461665"/>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Prepare to Speak</a:t>
            </a:r>
          </a:p>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Professionally</a:t>
            </a:r>
          </a:p>
        </p:txBody>
      </p:sp>
      <p:sp>
        <p:nvSpPr>
          <p:cNvPr id="14" name="TextBox 13">
            <a:extLst>
              <a:ext uri="{FF2B5EF4-FFF2-40B4-BE49-F238E27FC236}">
                <a16:creationId xmlns:a16="http://schemas.microsoft.com/office/drawing/2014/main" id="{6818419F-B61B-4109-9D06-747C440F7EA0}"/>
              </a:ext>
            </a:extLst>
          </p:cNvPr>
          <p:cNvSpPr txBox="1"/>
          <p:nvPr/>
        </p:nvSpPr>
        <p:spPr>
          <a:xfrm>
            <a:off x="7392871" y="5117642"/>
            <a:ext cx="1661187" cy="461665"/>
          </a:xfrm>
          <a:prstGeom prst="rect">
            <a:avLst/>
          </a:prstGeom>
          <a:noFill/>
        </p:spPr>
        <p:txBody>
          <a:bodyPr wrap="square" rtlCol="0">
            <a:spAutoFit/>
          </a:bodyPr>
          <a:lstStyle/>
          <a:p>
            <a:pPr algn="ctr"/>
            <a:r>
              <a:rPr lang="en-US" sz="1200" b="1" dirty="0">
                <a:solidFill>
                  <a:srgbClr val="0070C0"/>
                </a:solidFill>
                <a:latin typeface="Calibri" panose="020F0502020204030204" pitchFamily="34" charset="0"/>
                <a:cs typeface="Calibri" panose="020F0502020204030204" pitchFamily="34" charset="0"/>
              </a:rPr>
              <a:t>Moderate a Panel Discussion</a:t>
            </a:r>
          </a:p>
        </p:txBody>
      </p:sp>
    </p:spTree>
    <p:extLst>
      <p:ext uri="{BB962C8B-B14F-4D97-AF65-F5344CB8AC3E}">
        <p14:creationId xmlns:p14="http://schemas.microsoft.com/office/powerpoint/2010/main" val="1279011842"/>
      </p:ext>
    </p:extLst>
  </p:cSld>
  <p:clrMapOvr>
    <a:masterClrMapping/>
  </p:clrMapOvr>
</p:sld>
</file>

<file path=ppt/theme/theme1.xml><?xml version="1.0" encoding="utf-8"?>
<a:theme xmlns:a="http://schemas.openxmlformats.org/drawingml/2006/main" name="Presentation3">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5 Corporate-4x3 template">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 Corporate template</Template>
  <TotalTime>0</TotalTime>
  <Words>736</Words>
  <Application>Microsoft Office PowerPoint</Application>
  <PresentationFormat>On-screen Show (4:3)</PresentationFormat>
  <Paragraphs>127</Paragraphs>
  <Slides>12</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Abadi MT Condensed Extra Bold</vt:lpstr>
      <vt:lpstr>Arial</vt:lpstr>
      <vt:lpstr>Arial Black</vt:lpstr>
      <vt:lpstr>Calibri</vt:lpstr>
      <vt:lpstr>Webdings</vt:lpstr>
      <vt:lpstr>Wingdings</vt:lpstr>
      <vt:lpstr>ヒラギノ角ゴ Pro W3</vt:lpstr>
      <vt:lpstr>Presentation3</vt:lpstr>
      <vt:lpstr>1_2015 Corporate-4x3 template</vt:lpstr>
      <vt:lpstr>Pathways for Łódź You? Toastmasters Conference</vt:lpstr>
      <vt:lpstr>PowerPoint Presentation</vt:lpstr>
      <vt:lpstr>PowerPoint Presentation</vt:lpstr>
      <vt:lpstr>Agenda:  + about PATHWAYS + when + how + what to do  + questions</vt:lpstr>
      <vt:lpstr>About Pathways</vt:lpstr>
      <vt:lpstr>Schedule - FlipChart</vt:lpstr>
      <vt:lpstr>Rollout</vt:lpstr>
      <vt:lpstr>2 Programs in Parallel </vt:lpstr>
      <vt:lpstr>Example path</vt:lpstr>
      <vt:lpstr>Example path</vt:lpstr>
      <vt:lpstr>What to do?</vt:lpstr>
      <vt:lpstr>Questions?  Come to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2016-04-08T17:31:42Z</dcterms:created>
  <dcterms:modified xsi:type="dcterms:W3CDTF">2017-08-19T12:13:20Z</dcterms:modified>
</cp:coreProperties>
</file>